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2" r:id="rId3"/>
    <p:sldId id="264" r:id="rId4"/>
    <p:sldId id="267" r:id="rId5"/>
    <p:sldId id="265" r:id="rId6"/>
    <p:sldId id="277" r:id="rId7"/>
    <p:sldId id="266" r:id="rId8"/>
    <p:sldId id="268" r:id="rId9"/>
    <p:sldId id="276" r:id="rId10"/>
    <p:sldId id="278" r:id="rId11"/>
    <p:sldId id="280" r:id="rId12"/>
    <p:sldId id="279" r:id="rId13"/>
    <p:sldId id="270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7"/>
  </p:normalViewPr>
  <p:slideViewPr>
    <p:cSldViewPr snapToGrid="0" snapToObjects="1">
      <p:cViewPr varScale="1">
        <p:scale>
          <a:sx n="110" d="100"/>
          <a:sy n="110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3067-07D5-E84A-B67B-A741F5A9F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007D-C023-B848-86A6-171CEC831D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7E0E9-3000-4A45-B38E-273AB3076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7B6A5-B9D4-3B4A-8929-07DA5F423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B69D5-62B4-2A47-B790-BEED3CAF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12C35-431D-8943-BDFC-CDDC96C4C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58273-6B3E-1F4C-8283-0CB0180CD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E7C5D-D640-BC48-A14D-F8D6FB706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E18B7-0197-844F-87F1-D450D53B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2BAD6-607A-4D4E-A802-E26071DB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2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BA0F9-E30F-B240-A986-D0BC346E4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3C33C-1281-D24D-BA90-A0AEA1F2C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4F854-B6F3-6440-AF4A-A4793F3C4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681DB-8C42-7643-82BD-812D7F4C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3649B-6804-E749-A15C-D8108B90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51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AF407-2CD4-9B42-896B-F88B2DF2C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1DCF9-DBC8-8143-A15F-5FB4577BF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BB679-71FA-6F4B-8C1A-EDD58A3D8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D680A-D7F9-B644-8EF7-39C0577CC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C2360-8B1C-DB46-800C-D35360554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0B4DB-04D6-CA42-8369-0D8E3707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0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95F60-76D8-3543-A00C-3B85994A6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6FA7D-6DDD-0D4B-9DBD-A5AEB748D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C41DE-238B-9344-9905-70133F309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B1AC67-BD0B-D642-951D-14E728CD85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D419EF-D654-174F-9B7C-9ACA3821BF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3760E5-1D72-1842-A146-15B1B58C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AF6818-7001-BA4B-9972-4DD4E09C2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38DA04-1073-AB46-A7C8-EBDE57CAC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38917-AE00-3945-B40C-BCB68BDEE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83221-1044-9249-9DE4-94DC7F1F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062C32-8DCB-0741-9027-4CE1BF04C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CB35B0-11E3-FA4B-8F04-93E4F6D5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6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153401-D395-C54D-9D76-E29E452A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3A2485-B70C-4D41-B174-7369B6B4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60537-D79A-AA4D-9377-A1A87C86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1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C7611-23F9-974F-9C3B-BCEC83D8A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5F0B-6B5F-514A-939D-AB583D51B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B3D4F-00BD-D14B-9D1D-010079AB1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A4D5B-E0EC-1A42-9632-16FF3EA43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509B5-5BCF-EC46-BD73-96195B2D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55AE6-12C4-E043-A575-6A6F60BCA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00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EE9E0-FBEA-0449-9011-D950D8AF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47669B-2CF2-AB46-BEBE-FC2A1FDB65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DE9EA-3A92-4A4D-AA3E-EDDE4C488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6167A-B7D7-4B49-BE26-66AE67028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9EC91-0D50-6343-B0C2-F807D704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E7A78-F526-BA4A-917F-D02A89020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4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D1C9E-C066-3F42-988F-28E958F3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76BCF2-5C27-CD49-9529-69EB2834E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88193-C9A6-3345-A759-2FD15CE1D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15184-8303-9A45-8843-1A5811B72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BD4B3-B2FD-624B-BE08-A5709B51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4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8B3188-76F2-CF4A-9035-023828700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5D9680-D6BA-1A4E-A99F-4E755DA40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4B2EE-D6B4-8645-A84D-B5E7C2720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0DCDA-2BBA-B54F-8511-E389D550E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7CCF1-A665-7E48-8611-F2A87CFC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3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65A269-E542-2D4C-9AD6-F482622BE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C6F2F-50D8-E64A-8EFC-00BF666BA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DEC4F-0BCF-1044-8943-36DF3B9BB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54BB-641C-0441-B156-B8FA8BE1342D}" type="datetimeFigureOut">
              <a:rPr lang="en-US" smtClean="0"/>
              <a:t>7/31/20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EDE49-21F9-9748-952D-5ED6B3510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C2441-E480-A048-8AF3-17C501911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95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B2A6-A921-2243-8566-A6850F5611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6ED083-BB88-E444-B891-E45F4A3757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7B00DC2-129A-FD4B-B756-6F43743F6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40" y="1600200"/>
            <a:ext cx="861441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4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CA084-AE77-E84E-B39D-2818B36C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28668E-0AD9-2A43-8C57-104C6BD09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8615488"/>
          </a:xfrm>
        </p:spPr>
      </p:pic>
    </p:spTree>
    <p:extLst>
      <p:ext uri="{BB962C8B-B14F-4D97-AF65-F5344CB8AC3E}">
        <p14:creationId xmlns:p14="http://schemas.microsoft.com/office/powerpoint/2010/main" val="185599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ACD88-9A54-E442-8E88-A38EDC9D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Q1. Which is the flag of Ethiopia?</a:t>
            </a:r>
          </a:p>
        </p:txBody>
      </p:sp>
      <p:pic>
        <p:nvPicPr>
          <p:cNvPr id="5" name="Content Placeholder 4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FAAB092E-B06C-6B4D-9703-EE785653C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002" y="1911350"/>
            <a:ext cx="3644590" cy="2432050"/>
          </a:xfrm>
        </p:spPr>
      </p:pic>
      <p:pic>
        <p:nvPicPr>
          <p:cNvPr id="7" name="Picture 6" descr="A picture containing drawing, flower&#10;&#10;Description automatically generated">
            <a:extLst>
              <a:ext uri="{FF2B5EF4-FFF2-40B4-BE49-F238E27FC236}">
                <a16:creationId xmlns:a16="http://schemas.microsoft.com/office/drawing/2014/main" id="{396D92AD-7404-EC4F-966C-8D771A259B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13" r="7993"/>
          <a:stretch/>
        </p:blipFill>
        <p:spPr>
          <a:xfrm>
            <a:off x="4230844" y="1911350"/>
            <a:ext cx="3644590" cy="2444183"/>
          </a:xfrm>
          <a:prstGeom prst="rect">
            <a:avLst/>
          </a:prstGeom>
        </p:spPr>
      </p:pic>
      <p:pic>
        <p:nvPicPr>
          <p:cNvPr id="9" name="Picture 8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BA88F38E-6D2E-AA4E-A6B7-908466253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534" y="1911350"/>
            <a:ext cx="3648075" cy="24320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586AFA-1D68-7240-827E-078BD35A510B}"/>
              </a:ext>
            </a:extLst>
          </p:cNvPr>
          <p:cNvSpPr txBox="1"/>
          <p:nvPr/>
        </p:nvSpPr>
        <p:spPr>
          <a:xfrm>
            <a:off x="1814512" y="4614864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0A64C4-162D-3340-9F80-18DB2E7E8743}"/>
              </a:ext>
            </a:extLst>
          </p:cNvPr>
          <p:cNvSpPr txBox="1"/>
          <p:nvPr/>
        </p:nvSpPr>
        <p:spPr>
          <a:xfrm>
            <a:off x="5588795" y="4618259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34BF4D-6DC9-1D41-9019-5BE46540B33A}"/>
              </a:ext>
            </a:extLst>
          </p:cNvPr>
          <p:cNvSpPr txBox="1"/>
          <p:nvPr/>
        </p:nvSpPr>
        <p:spPr>
          <a:xfrm>
            <a:off x="9682162" y="4614864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880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7535" cy="1325563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Q.2 Which one of these is a famous Ethiopian?</a:t>
            </a:r>
          </a:p>
        </p:txBody>
      </p:sp>
      <p:pic>
        <p:nvPicPr>
          <p:cNvPr id="5" name="Picture 4" descr="A picture containing grass, person, outdoor, sport&#10;&#10;Description automatically generated">
            <a:extLst>
              <a:ext uri="{FF2B5EF4-FFF2-40B4-BE49-F238E27FC236}">
                <a16:creationId xmlns:a16="http://schemas.microsoft.com/office/drawing/2014/main" id="{C4CED7D3-0B98-6448-86A5-84465B6F3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14587"/>
            <a:ext cx="2962275" cy="4443413"/>
          </a:xfrm>
          <a:prstGeom prst="rect">
            <a:avLst/>
          </a:prstGeom>
        </p:spPr>
      </p:pic>
      <p:pic>
        <p:nvPicPr>
          <p:cNvPr id="11" name="Picture 10" descr="A picture containing person, player, holding, person&#10;&#10;Description automatically generated">
            <a:extLst>
              <a:ext uri="{FF2B5EF4-FFF2-40B4-BE49-F238E27FC236}">
                <a16:creationId xmlns:a16="http://schemas.microsoft.com/office/drawing/2014/main" id="{3C7091B6-2530-BD4A-9B33-4125EED99A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55" r="30844"/>
          <a:stretch/>
        </p:blipFill>
        <p:spPr>
          <a:xfrm>
            <a:off x="4343388" y="2414587"/>
            <a:ext cx="3186113" cy="4447017"/>
          </a:xfrm>
          <a:prstGeom prst="rect">
            <a:avLst/>
          </a:prstGeom>
        </p:spPr>
      </p:pic>
      <p:pic>
        <p:nvPicPr>
          <p:cNvPr id="13" name="Picture 12" descr="A picture containing building, outdoor, sport, person&#10;&#10;Description automatically generated">
            <a:extLst>
              <a:ext uri="{FF2B5EF4-FFF2-40B4-BE49-F238E27FC236}">
                <a16:creationId xmlns:a16="http://schemas.microsoft.com/office/drawing/2014/main" id="{3460185E-8F65-B24F-B7C6-7118831124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705" r="22200"/>
          <a:stretch/>
        </p:blipFill>
        <p:spPr>
          <a:xfrm>
            <a:off x="8206740" y="2414586"/>
            <a:ext cx="3408995" cy="44434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03A5B4-27BB-094E-8EC4-177A539986DD}"/>
              </a:ext>
            </a:extLst>
          </p:cNvPr>
          <p:cNvSpPr txBox="1"/>
          <p:nvPr/>
        </p:nvSpPr>
        <p:spPr>
          <a:xfrm>
            <a:off x="957263" y="6086475"/>
            <a:ext cx="2843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KENENISA BEKELE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949F2C-D1D4-1F4F-931C-5254A25C1194}"/>
              </a:ext>
            </a:extLst>
          </p:cNvPr>
          <p:cNvSpPr txBox="1"/>
          <p:nvPr/>
        </p:nvSpPr>
        <p:spPr>
          <a:xfrm>
            <a:off x="8484863" y="5986463"/>
            <a:ext cx="286893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ELIUD KIPCHOGE</a:t>
            </a: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AE880-1EE8-704E-86A6-0C28E4202C87}"/>
              </a:ext>
            </a:extLst>
          </p:cNvPr>
          <p:cNvSpPr txBox="1"/>
          <p:nvPr/>
        </p:nvSpPr>
        <p:spPr>
          <a:xfrm>
            <a:off x="5113963" y="6062306"/>
            <a:ext cx="2600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SADIO MANE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CFA3E8-8A5D-1742-9341-23F3E6C5A251}"/>
              </a:ext>
            </a:extLst>
          </p:cNvPr>
          <p:cNvSpPr txBox="1"/>
          <p:nvPr/>
        </p:nvSpPr>
        <p:spPr>
          <a:xfrm>
            <a:off x="2128837" y="1768255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20B2C4-CFA4-8D47-B2E0-399A89DF7313}"/>
              </a:ext>
            </a:extLst>
          </p:cNvPr>
          <p:cNvSpPr txBox="1"/>
          <p:nvPr/>
        </p:nvSpPr>
        <p:spPr>
          <a:xfrm>
            <a:off x="5698868" y="1775396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D20FB0-6D8F-B445-8F92-91F90DB5678B}"/>
              </a:ext>
            </a:extLst>
          </p:cNvPr>
          <p:cNvSpPr txBox="1"/>
          <p:nvPr/>
        </p:nvSpPr>
        <p:spPr>
          <a:xfrm>
            <a:off x="9598819" y="1793763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87004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2681"/>
            <a:ext cx="10515600" cy="459263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/>
                </a:solidFill>
              </a:rPr>
              <a:t>Q.3 What is the population of Ethiopia?</a:t>
            </a:r>
            <a:br>
              <a:rPr lang="en-US" dirty="0">
                <a:solidFill>
                  <a:schemeClr val="accent4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A. 11 Million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B. 55 Million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C. 110 Million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A crowd of people skiing on the snow&#10;&#10;Description automatically generated">
            <a:extLst>
              <a:ext uri="{FF2B5EF4-FFF2-40B4-BE49-F238E27FC236}">
                <a16:creationId xmlns:a16="http://schemas.microsoft.com/office/drawing/2014/main" id="{9A0CEEB0-BBDB-7B46-8DB4-9CB1F9A67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6" y="1871663"/>
            <a:ext cx="8334374" cy="501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4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7535" cy="1325563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Q.4 What is the major export of Ethiopian?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CFA3E8-8A5D-1742-9341-23F3E6C5A251}"/>
              </a:ext>
            </a:extLst>
          </p:cNvPr>
          <p:cNvSpPr txBox="1"/>
          <p:nvPr/>
        </p:nvSpPr>
        <p:spPr>
          <a:xfrm>
            <a:off x="2128837" y="1768255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20B2C4-CFA4-8D47-B2E0-399A89DF7313}"/>
              </a:ext>
            </a:extLst>
          </p:cNvPr>
          <p:cNvSpPr txBox="1"/>
          <p:nvPr/>
        </p:nvSpPr>
        <p:spPr>
          <a:xfrm>
            <a:off x="5698868" y="1775396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D20FB0-6D8F-B445-8F92-91F90DB5678B}"/>
              </a:ext>
            </a:extLst>
          </p:cNvPr>
          <p:cNvSpPr txBox="1"/>
          <p:nvPr/>
        </p:nvSpPr>
        <p:spPr>
          <a:xfrm>
            <a:off x="9598819" y="1793763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pic>
        <p:nvPicPr>
          <p:cNvPr id="4" name="Picture 3" descr="A glass cup on a table&#10;&#10;Description automatically generated">
            <a:extLst>
              <a:ext uri="{FF2B5EF4-FFF2-40B4-BE49-F238E27FC236}">
                <a16:creationId xmlns:a16="http://schemas.microsoft.com/office/drawing/2014/main" id="{7AB93072-5566-5347-9CC3-2A9AAAEFE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44" r="6223"/>
          <a:stretch/>
        </p:blipFill>
        <p:spPr>
          <a:xfrm>
            <a:off x="678656" y="2997634"/>
            <a:ext cx="3386137" cy="2290763"/>
          </a:xfrm>
          <a:prstGeom prst="rect">
            <a:avLst/>
          </a:prstGeom>
        </p:spPr>
      </p:pic>
      <p:pic>
        <p:nvPicPr>
          <p:cNvPr id="6" name="Picture 5" descr="A picture containing bean, food, bowl, plate&#10;&#10;Description automatically generated">
            <a:extLst>
              <a:ext uri="{FF2B5EF4-FFF2-40B4-BE49-F238E27FC236}">
                <a16:creationId xmlns:a16="http://schemas.microsoft.com/office/drawing/2014/main" id="{90F7A75D-186A-3841-A67C-1AB7C673A7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785" t="13700" r="1785" b="14741"/>
          <a:stretch/>
        </p:blipFill>
        <p:spPr>
          <a:xfrm>
            <a:off x="4430510" y="3000375"/>
            <a:ext cx="3157537" cy="22595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01AE880-1EE8-704E-86A6-0C28E4202C87}"/>
              </a:ext>
            </a:extLst>
          </p:cNvPr>
          <p:cNvSpPr txBox="1"/>
          <p:nvPr/>
        </p:nvSpPr>
        <p:spPr>
          <a:xfrm>
            <a:off x="5382473" y="3028890"/>
            <a:ext cx="22055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Coffee</a:t>
            </a:r>
          </a:p>
          <a:p>
            <a:endParaRPr lang="en-US" dirty="0"/>
          </a:p>
        </p:txBody>
      </p:sp>
      <p:pic>
        <p:nvPicPr>
          <p:cNvPr id="8" name="Picture 7" descr="A sunset over a body of water&#10;&#10;Description automatically generated">
            <a:extLst>
              <a:ext uri="{FF2B5EF4-FFF2-40B4-BE49-F238E27FC236}">
                <a16:creationId xmlns:a16="http://schemas.microsoft.com/office/drawing/2014/main" id="{72CE8260-4506-0A4D-A561-0D07A0EDAC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2627"/>
          <a:stretch/>
        </p:blipFill>
        <p:spPr>
          <a:xfrm>
            <a:off x="7975749" y="2997634"/>
            <a:ext cx="3768576" cy="24316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A949F2C-D1D4-1F4F-931C-5254A25C1194}"/>
              </a:ext>
            </a:extLst>
          </p:cNvPr>
          <p:cNvSpPr txBox="1"/>
          <p:nvPr/>
        </p:nvSpPr>
        <p:spPr>
          <a:xfrm>
            <a:off x="9166137" y="3028890"/>
            <a:ext cx="1387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Oil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03A5B4-27BB-094E-8EC4-177A539986DD}"/>
              </a:ext>
            </a:extLst>
          </p:cNvPr>
          <p:cNvSpPr txBox="1"/>
          <p:nvPr/>
        </p:nvSpPr>
        <p:spPr>
          <a:xfrm>
            <a:off x="2033963" y="2997634"/>
            <a:ext cx="928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Tea</a:t>
            </a:r>
          </a:p>
        </p:txBody>
      </p:sp>
    </p:spTree>
    <p:extLst>
      <p:ext uri="{BB962C8B-B14F-4D97-AF65-F5344CB8AC3E}">
        <p14:creationId xmlns:p14="http://schemas.microsoft.com/office/powerpoint/2010/main" val="3231796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/>
                </a:solidFill>
              </a:rPr>
              <a:t>Q.5 How many languages are spoken in Ethiopia?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A. 8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B. 28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C. 88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26935-8B98-8C42-9902-137D3257D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1631949"/>
            <a:ext cx="7419975" cy="52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0399"/>
            <a:ext cx="8291513" cy="132556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accent4"/>
                </a:solidFill>
              </a:rPr>
              <a:t>Q6. The oldest collection of fossilised bones (from 3.2 million years ago) that once made up the skeleton of a hominid were found in Ethiopia.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en-GB" dirty="0">
                <a:solidFill>
                  <a:schemeClr val="accent4"/>
                </a:solidFill>
              </a:rPr>
              <a:t>What name was given to “her”</a:t>
            </a:r>
            <a:br>
              <a:rPr lang="en-GB" dirty="0">
                <a:solidFill>
                  <a:schemeClr val="accent4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A. Lucy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B. Anna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C. Twiggy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picture containing clock, table&#10;&#10;Description automatically generated">
            <a:extLst>
              <a:ext uri="{FF2B5EF4-FFF2-40B4-BE49-F238E27FC236}">
                <a16:creationId xmlns:a16="http://schemas.microsoft.com/office/drawing/2014/main" id="{587F339D-EAB1-9344-9591-C746E4A7E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786" y="0"/>
            <a:ext cx="2843214" cy="687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16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7535" cy="1325563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Q.7 What is the capital city of Ethiopia?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03A5B4-27BB-094E-8EC4-177A539986DD}"/>
              </a:ext>
            </a:extLst>
          </p:cNvPr>
          <p:cNvSpPr txBox="1"/>
          <p:nvPr/>
        </p:nvSpPr>
        <p:spPr>
          <a:xfrm>
            <a:off x="1357313" y="2444500"/>
            <a:ext cx="2843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Addis Ababa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949F2C-D1D4-1F4F-931C-5254A25C1194}"/>
              </a:ext>
            </a:extLst>
          </p:cNvPr>
          <p:cNvSpPr txBox="1"/>
          <p:nvPr/>
        </p:nvSpPr>
        <p:spPr>
          <a:xfrm>
            <a:off x="9254007" y="2506434"/>
            <a:ext cx="1387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Cairo</a:t>
            </a: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AE880-1EE8-704E-86A6-0C28E4202C87}"/>
              </a:ext>
            </a:extLst>
          </p:cNvPr>
          <p:cNvSpPr txBox="1"/>
          <p:nvPr/>
        </p:nvSpPr>
        <p:spPr>
          <a:xfrm>
            <a:off x="5257800" y="2506435"/>
            <a:ext cx="22055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Nairobi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CFA3E8-8A5D-1742-9341-23F3E6C5A251}"/>
              </a:ext>
            </a:extLst>
          </p:cNvPr>
          <p:cNvSpPr txBox="1"/>
          <p:nvPr/>
        </p:nvSpPr>
        <p:spPr>
          <a:xfrm>
            <a:off x="2128837" y="1768255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20B2C4-CFA4-8D47-B2E0-399A89DF7313}"/>
              </a:ext>
            </a:extLst>
          </p:cNvPr>
          <p:cNvSpPr txBox="1"/>
          <p:nvPr/>
        </p:nvSpPr>
        <p:spPr>
          <a:xfrm>
            <a:off x="5698868" y="1775396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D20FB0-6D8F-B445-8F92-91F90DB5678B}"/>
              </a:ext>
            </a:extLst>
          </p:cNvPr>
          <p:cNvSpPr txBox="1"/>
          <p:nvPr/>
        </p:nvSpPr>
        <p:spPr>
          <a:xfrm>
            <a:off x="9598819" y="1793763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pic>
        <p:nvPicPr>
          <p:cNvPr id="4" name="Picture 3" descr="A group of people walking down a busy street&#10;&#10;Description automatically generated">
            <a:extLst>
              <a:ext uri="{FF2B5EF4-FFF2-40B4-BE49-F238E27FC236}">
                <a16:creationId xmlns:a16="http://schemas.microsoft.com/office/drawing/2014/main" id="{8DB76875-1C14-7A40-A6C3-8087B63B1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8398"/>
            <a:ext cx="6096000" cy="4057650"/>
          </a:xfrm>
          <a:prstGeom prst="rect">
            <a:avLst/>
          </a:prstGeom>
        </p:spPr>
      </p:pic>
      <p:pic>
        <p:nvPicPr>
          <p:cNvPr id="6" name="Picture 5" descr="A group of people walking on a city street&#10;&#10;Description automatically generated">
            <a:extLst>
              <a:ext uri="{FF2B5EF4-FFF2-40B4-BE49-F238E27FC236}">
                <a16:creationId xmlns:a16="http://schemas.microsoft.com/office/drawing/2014/main" id="{96FAB4DA-1249-2549-82D3-745078951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868" y="3164410"/>
            <a:ext cx="6493132" cy="432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81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7535" cy="1325563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Q.8 When is New Years Day in Ethiopian?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CFA3E8-8A5D-1742-9341-23F3E6C5A251}"/>
              </a:ext>
            </a:extLst>
          </p:cNvPr>
          <p:cNvSpPr txBox="1"/>
          <p:nvPr/>
        </p:nvSpPr>
        <p:spPr>
          <a:xfrm>
            <a:off x="2128837" y="1768255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20B2C4-CFA4-8D47-B2E0-399A89DF7313}"/>
              </a:ext>
            </a:extLst>
          </p:cNvPr>
          <p:cNvSpPr txBox="1"/>
          <p:nvPr/>
        </p:nvSpPr>
        <p:spPr>
          <a:xfrm>
            <a:off x="5698868" y="1775396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D20FB0-6D8F-B445-8F92-91F90DB5678B}"/>
              </a:ext>
            </a:extLst>
          </p:cNvPr>
          <p:cNvSpPr txBox="1"/>
          <p:nvPr/>
        </p:nvSpPr>
        <p:spPr>
          <a:xfrm>
            <a:off x="9598819" y="1793763"/>
            <a:ext cx="92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AE880-1EE8-704E-86A6-0C28E4202C87}"/>
              </a:ext>
            </a:extLst>
          </p:cNvPr>
          <p:cNvSpPr txBox="1"/>
          <p:nvPr/>
        </p:nvSpPr>
        <p:spPr>
          <a:xfrm>
            <a:off x="5382473" y="3028890"/>
            <a:ext cx="22055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Coffee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949F2C-D1D4-1F4F-931C-5254A25C1194}"/>
              </a:ext>
            </a:extLst>
          </p:cNvPr>
          <p:cNvSpPr txBox="1"/>
          <p:nvPr/>
        </p:nvSpPr>
        <p:spPr>
          <a:xfrm>
            <a:off x="9166137" y="3028890"/>
            <a:ext cx="1387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Oil</a:t>
            </a:r>
          </a:p>
          <a:p>
            <a:endParaRPr lang="en-US" dirty="0"/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4B0F7E41-74F6-1D44-9234-3336B8A3DC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98" t="8481" r="9177" b="17544"/>
          <a:stretch/>
        </p:blipFill>
        <p:spPr>
          <a:xfrm>
            <a:off x="4434701" y="2577878"/>
            <a:ext cx="3157537" cy="3079252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BE844682-0B9E-1F44-B30A-AAB697A576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24" t="8747" r="8903" b="16241"/>
          <a:stretch/>
        </p:blipFill>
        <p:spPr>
          <a:xfrm>
            <a:off x="8224668" y="2549303"/>
            <a:ext cx="3157537" cy="3079252"/>
          </a:xfrm>
          <a:prstGeom prst="rect">
            <a:avLst/>
          </a:prstGeom>
        </p:spPr>
      </p:pic>
      <p:pic>
        <p:nvPicPr>
          <p:cNvPr id="13" name="Picture 12" descr="A picture containing clock, object&#10;&#10;Description automatically generated">
            <a:extLst>
              <a:ext uri="{FF2B5EF4-FFF2-40B4-BE49-F238E27FC236}">
                <a16:creationId xmlns:a16="http://schemas.microsoft.com/office/drawing/2014/main" id="{C80C3A42-D7F9-304A-ABA9-3C4A7336DE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83" t="7135" r="10234" b="18106"/>
          <a:stretch/>
        </p:blipFill>
        <p:spPr>
          <a:xfrm>
            <a:off x="644734" y="2520728"/>
            <a:ext cx="3157538" cy="313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71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7535" cy="1325563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Q.9 An Ethiopian Emperor inspired which religion?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CFA3E8-8A5D-1742-9341-23F3E6C5A251}"/>
              </a:ext>
            </a:extLst>
          </p:cNvPr>
          <p:cNvSpPr txBox="1"/>
          <p:nvPr/>
        </p:nvSpPr>
        <p:spPr>
          <a:xfrm>
            <a:off x="809795" y="1793763"/>
            <a:ext cx="30119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Hare Krishna</a:t>
            </a:r>
          </a:p>
          <a:p>
            <a:pPr algn="ctr"/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20B2C4-CFA4-8D47-B2E0-399A89DF7313}"/>
              </a:ext>
            </a:extLst>
          </p:cNvPr>
          <p:cNvSpPr txBox="1"/>
          <p:nvPr/>
        </p:nvSpPr>
        <p:spPr>
          <a:xfrm>
            <a:off x="4430510" y="1775396"/>
            <a:ext cx="3011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B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Rastafarian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D20FB0-6D8F-B445-8F92-91F90DB5678B}"/>
              </a:ext>
            </a:extLst>
          </p:cNvPr>
          <p:cNvSpPr txBox="1"/>
          <p:nvPr/>
        </p:nvSpPr>
        <p:spPr>
          <a:xfrm>
            <a:off x="8079129" y="1793763"/>
            <a:ext cx="3011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C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Baha’i</a:t>
            </a:r>
            <a:endParaRPr lang="en-US" sz="3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AE880-1EE8-704E-86A6-0C28E4202C87}"/>
              </a:ext>
            </a:extLst>
          </p:cNvPr>
          <p:cNvSpPr txBox="1"/>
          <p:nvPr/>
        </p:nvSpPr>
        <p:spPr>
          <a:xfrm>
            <a:off x="5382473" y="3028890"/>
            <a:ext cx="22055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Coffee</a:t>
            </a:r>
          </a:p>
          <a:p>
            <a:endParaRPr lang="en-US" dirty="0"/>
          </a:p>
        </p:txBody>
      </p:sp>
      <p:pic>
        <p:nvPicPr>
          <p:cNvPr id="4" name="Picture 3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DBA68A15-FB73-984C-B5AC-C4A1E1DAF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95" y="3028890"/>
            <a:ext cx="3011971" cy="30119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0A3D17-2331-1B4A-9007-A11CD4458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58" r="16074"/>
          <a:stretch/>
        </p:blipFill>
        <p:spPr>
          <a:xfrm>
            <a:off x="4430510" y="3028889"/>
            <a:ext cx="3011971" cy="30119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FFBCDB-8E91-1D45-9841-1A111AAF75A8}"/>
              </a:ext>
            </a:extLst>
          </p:cNvPr>
          <p:cNvSpPr/>
          <p:nvPr/>
        </p:nvSpPr>
        <p:spPr>
          <a:xfrm>
            <a:off x="8079129" y="3028889"/>
            <a:ext cx="3032567" cy="3032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F09AD76F-4DB4-1540-B69F-FEFFD2D07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3121" y="3203793"/>
            <a:ext cx="2724956" cy="272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1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34" y="3017917"/>
            <a:ext cx="10777535" cy="182806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/>
                </a:solidFill>
              </a:rPr>
              <a:t>Q.10 Ethiopia is a big country – How many Northern Irelands would fit into Ethiopia?</a:t>
            </a:r>
            <a:br>
              <a:rPr lang="en-US" dirty="0">
                <a:solidFill>
                  <a:schemeClr val="accent4"/>
                </a:solidFill>
              </a:rPr>
            </a:br>
            <a:br>
              <a:rPr lang="en-US" dirty="0">
                <a:solidFill>
                  <a:schemeClr val="accent4"/>
                </a:solidFill>
              </a:rPr>
            </a:br>
            <a:br>
              <a:rPr lang="en-GB" b="1" dirty="0">
                <a:solidFill>
                  <a:schemeClr val="bg1"/>
                </a:solidFill>
              </a:rPr>
            </a:br>
            <a:br>
              <a:rPr lang="en-GB" b="1" dirty="0">
                <a:solidFill>
                  <a:schemeClr val="bg1"/>
                </a:solidFill>
              </a:rPr>
            </a:br>
            <a:br>
              <a:rPr lang="en-GB" b="1" dirty="0">
                <a:solidFill>
                  <a:schemeClr val="bg1"/>
                </a:solidFill>
              </a:rPr>
            </a:br>
            <a:br>
              <a:rPr lang="en-GB" b="1" dirty="0">
                <a:solidFill>
                  <a:schemeClr val="bg1"/>
                </a:solidFill>
              </a:rPr>
            </a:br>
            <a:br>
              <a:rPr lang="en-GB" b="1" dirty="0">
                <a:solidFill>
                  <a:schemeClr val="bg1"/>
                </a:solidFill>
              </a:rPr>
            </a:br>
            <a:br>
              <a:rPr lang="en-GB" b="1" dirty="0">
                <a:solidFill>
                  <a:schemeClr val="bg1"/>
                </a:solidFill>
              </a:rPr>
            </a:br>
            <a:br>
              <a:rPr lang="en-GB" b="1" dirty="0"/>
            </a:br>
            <a:br>
              <a:rPr lang="en-US" b="1" dirty="0">
                <a:solidFill>
                  <a:schemeClr val="accent4"/>
                </a:solidFill>
              </a:rPr>
            </a:b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856504-93AD-484F-AEAD-F3BF1ED2532B}"/>
              </a:ext>
            </a:extLst>
          </p:cNvPr>
          <p:cNvSpPr txBox="1"/>
          <p:nvPr/>
        </p:nvSpPr>
        <p:spPr>
          <a:xfrm>
            <a:off x="682378" y="2328044"/>
            <a:ext cx="2971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lphaUcPeriod"/>
            </a:pPr>
            <a:r>
              <a:rPr lang="en-GB" sz="4000" b="1" dirty="0">
                <a:solidFill>
                  <a:schemeClr val="bg1"/>
                </a:solidFill>
                <a:latin typeface="+mj-lt"/>
              </a:rPr>
              <a:t>30</a:t>
            </a:r>
          </a:p>
          <a:p>
            <a:pPr marL="742950" indent="-742950">
              <a:buAutoNum type="alphaUcPeriod"/>
            </a:pPr>
            <a:endParaRPr lang="en-GB" sz="4000" b="1" dirty="0">
              <a:solidFill>
                <a:schemeClr val="bg1"/>
              </a:solidFill>
              <a:latin typeface="+mj-lt"/>
            </a:endParaRPr>
          </a:p>
          <a:p>
            <a:pPr marL="742950" indent="-742950">
              <a:buAutoNum type="alphaUcPeriod"/>
            </a:pPr>
            <a:r>
              <a:rPr lang="en-GB" sz="4000" b="1" dirty="0">
                <a:solidFill>
                  <a:schemeClr val="bg1"/>
                </a:solidFill>
                <a:latin typeface="+mj-lt"/>
              </a:rPr>
              <a:t>50</a:t>
            </a:r>
          </a:p>
          <a:p>
            <a:pPr marL="742950" indent="-742950">
              <a:buAutoNum type="alphaUcPeriod"/>
            </a:pPr>
            <a:endParaRPr lang="en-GB" sz="4000" b="1" dirty="0">
              <a:solidFill>
                <a:schemeClr val="bg1"/>
              </a:solidFill>
              <a:latin typeface="+mj-lt"/>
            </a:endParaRPr>
          </a:p>
          <a:p>
            <a:pPr marL="742950" indent="-742950">
              <a:buAutoNum type="alphaUcPeriod"/>
            </a:pPr>
            <a:r>
              <a:rPr lang="en-GB" sz="4000" b="1" dirty="0">
                <a:solidFill>
                  <a:schemeClr val="bg1"/>
                </a:solidFill>
                <a:latin typeface="+mj-lt"/>
              </a:rPr>
              <a:t>70</a:t>
            </a:r>
            <a:endParaRPr lang="en-US" sz="40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0A3451-E288-874F-AAD1-00E72D3D1B72}"/>
              </a:ext>
            </a:extLst>
          </p:cNvPr>
          <p:cNvSpPr txBox="1"/>
          <p:nvPr/>
        </p:nvSpPr>
        <p:spPr>
          <a:xfrm>
            <a:off x="8512970" y="1726148"/>
            <a:ext cx="2543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+mj-lt"/>
              </a:rPr>
              <a:t>C</a:t>
            </a:r>
          </a:p>
          <a:p>
            <a:pPr algn="ctr"/>
            <a:r>
              <a:rPr lang="en-GB" sz="4000" b="1" dirty="0">
                <a:solidFill>
                  <a:schemeClr val="bg1"/>
                </a:solidFill>
                <a:latin typeface="+mj-lt"/>
              </a:rPr>
              <a:t>Baha’i</a:t>
            </a:r>
            <a:endParaRPr lang="en-US" sz="400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569A44-8D2B-0E4C-9C32-C96323C72DD9}"/>
              </a:ext>
            </a:extLst>
          </p:cNvPr>
          <p:cNvSpPr/>
          <p:nvPr/>
        </p:nvSpPr>
        <p:spPr>
          <a:xfrm>
            <a:off x="4899570" y="1683267"/>
            <a:ext cx="25431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+mj-lt"/>
              </a:rPr>
              <a:t>A</a:t>
            </a:r>
            <a:br>
              <a:rPr lang="en-US" sz="4000" dirty="0">
                <a:solidFill>
                  <a:schemeClr val="bg1"/>
                </a:solidFill>
                <a:latin typeface="+mj-lt"/>
              </a:rPr>
            </a:br>
            <a:r>
              <a:rPr lang="en-GB" sz="4000" b="1" dirty="0">
                <a:solidFill>
                  <a:schemeClr val="bg1"/>
                </a:solidFill>
                <a:latin typeface="+mj-lt"/>
              </a:rPr>
              <a:t>Rastafarian</a:t>
            </a:r>
            <a:endParaRPr lang="en-US" sz="4000" dirty="0">
              <a:latin typeface="+mj-lt"/>
            </a:endParaRPr>
          </a:p>
        </p:txBody>
      </p:sp>
      <p:pic>
        <p:nvPicPr>
          <p:cNvPr id="22" name="Picture 21" descr="A close up of a map&#10;&#10;Description automatically generated">
            <a:extLst>
              <a:ext uri="{FF2B5EF4-FFF2-40B4-BE49-F238E27FC236}">
                <a16:creationId xmlns:a16="http://schemas.microsoft.com/office/drawing/2014/main" id="{1EB01A4A-791B-984D-A0EE-76C08C8854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6"/>
          <a:stretch/>
        </p:blipFill>
        <p:spPr>
          <a:xfrm>
            <a:off x="3286125" y="1869010"/>
            <a:ext cx="9015413" cy="517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80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QUIZ ANSWERS on next slide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12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9F96-17DB-5D4F-BDEB-4872CC1E3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QUIZ ANSWERS</a:t>
            </a:r>
            <a:br>
              <a:rPr lang="en-US" dirty="0">
                <a:solidFill>
                  <a:schemeClr val="accent4"/>
                </a:solidFill>
              </a:rPr>
            </a:b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4C2412-A43F-6546-A42B-38BDFEDB5963}"/>
              </a:ext>
            </a:extLst>
          </p:cNvPr>
          <p:cNvSpPr txBox="1"/>
          <p:nvPr/>
        </p:nvSpPr>
        <p:spPr>
          <a:xfrm>
            <a:off x="838200" y="1027906"/>
            <a:ext cx="1031304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Q1 </a:t>
            </a:r>
            <a:r>
              <a:rPr lang="en-US" sz="2400" dirty="0">
                <a:solidFill>
                  <a:schemeClr val="bg1"/>
                </a:solidFill>
              </a:rPr>
              <a:t>Answer B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Q2</a:t>
            </a:r>
            <a:r>
              <a:rPr lang="en-US" sz="2400" dirty="0">
                <a:solidFill>
                  <a:schemeClr val="bg1"/>
                </a:solidFill>
              </a:rPr>
              <a:t> Answer A – </a:t>
            </a:r>
            <a:r>
              <a:rPr lang="en-US" sz="2400" dirty="0" err="1">
                <a:solidFill>
                  <a:schemeClr val="bg1"/>
                </a:solidFill>
              </a:rPr>
              <a:t>Kenenisa</a:t>
            </a:r>
            <a:r>
              <a:rPr lang="en-US" sz="2400" dirty="0">
                <a:solidFill>
                  <a:schemeClr val="bg1"/>
                </a:solidFill>
              </a:rPr>
              <a:t> Bekele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Q3</a:t>
            </a:r>
            <a:r>
              <a:rPr lang="en-US" sz="2400" dirty="0">
                <a:solidFill>
                  <a:schemeClr val="bg1"/>
                </a:solidFill>
              </a:rPr>
              <a:t> Answer C – 110 million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Q4</a:t>
            </a:r>
            <a:r>
              <a:rPr lang="en-US" sz="2400" dirty="0">
                <a:solidFill>
                  <a:schemeClr val="bg1"/>
                </a:solidFill>
              </a:rPr>
              <a:t> Answer B – Coffee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Q5</a:t>
            </a:r>
            <a:r>
              <a:rPr lang="en-US" sz="2400" dirty="0">
                <a:solidFill>
                  <a:schemeClr val="bg1"/>
                </a:solidFill>
              </a:rPr>
              <a:t> Answer C – 88 languages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Q6</a:t>
            </a:r>
            <a:r>
              <a:rPr lang="en-US" sz="2400" dirty="0">
                <a:solidFill>
                  <a:schemeClr val="bg1"/>
                </a:solidFill>
              </a:rPr>
              <a:t> Answer A – Lucy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Q7</a:t>
            </a:r>
            <a:r>
              <a:rPr lang="en-US" sz="2400" dirty="0">
                <a:solidFill>
                  <a:schemeClr val="bg1"/>
                </a:solidFill>
              </a:rPr>
              <a:t> Answer A – Addis Ababa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Q8</a:t>
            </a:r>
            <a:r>
              <a:rPr lang="en-US" sz="2400" dirty="0">
                <a:solidFill>
                  <a:schemeClr val="bg1"/>
                </a:solidFill>
              </a:rPr>
              <a:t> Answer B – 11 September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Q9</a:t>
            </a:r>
            <a:r>
              <a:rPr lang="en-US" sz="2400" dirty="0">
                <a:solidFill>
                  <a:schemeClr val="bg1"/>
                </a:solidFill>
              </a:rPr>
              <a:t> Answer B – Rastafarian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4"/>
                </a:solidFill>
              </a:rPr>
              <a:t>Q10</a:t>
            </a:r>
            <a:r>
              <a:rPr lang="en-US" sz="2400" dirty="0">
                <a:solidFill>
                  <a:schemeClr val="bg1"/>
                </a:solidFill>
              </a:rPr>
              <a:t> Answer C - 70 x N.I.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64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321</Words>
  <Application>Microsoft Macintosh PowerPoint</Application>
  <PresentationFormat>Widescreen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Q1. Which is the flag of Ethiopia?</vt:lpstr>
      <vt:lpstr>Q.2 Which one of these is a famous Ethiopian?</vt:lpstr>
      <vt:lpstr>Q.3 What is the population of Ethiopia?  A. 11 Million  B. 55 Million  C. 110 Million   </vt:lpstr>
      <vt:lpstr>Q.4 What is the major export of Ethiopian?</vt:lpstr>
      <vt:lpstr>Q.5 How many languages are spoken in Ethiopia?  A. 8  B. 28  C. 88   </vt:lpstr>
      <vt:lpstr>Q6. The oldest collection of fossilised bones (from 3.2 million years ago) that once made up the skeleton of a hominid were found in Ethiopia. What name was given to “her”  A. Lucy  B. Anna  C. Twiggy  .</vt:lpstr>
      <vt:lpstr>Q.7 What is the capital city of Ethiopia?</vt:lpstr>
      <vt:lpstr>Q.8 When is New Years Day in Ethiopian?</vt:lpstr>
      <vt:lpstr>Q.9 An Ethiopian Emperor inspired which religion?</vt:lpstr>
      <vt:lpstr>Q.10 Ethiopia is a big country – How many Northern Irelands would fit into Ethiopia?          </vt:lpstr>
      <vt:lpstr>QUIZ ANSWERS on next slide </vt:lpstr>
      <vt:lpstr>QUIZ ANSWERS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Holmes</dc:creator>
  <cp:lastModifiedBy>Michael Holmes</cp:lastModifiedBy>
  <cp:revision>33</cp:revision>
  <dcterms:created xsi:type="dcterms:W3CDTF">2020-07-30T12:44:21Z</dcterms:created>
  <dcterms:modified xsi:type="dcterms:W3CDTF">2020-07-31T12:47:18Z</dcterms:modified>
</cp:coreProperties>
</file>