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502" r:id="rId5"/>
    <p:sldId id="258" r:id="rId6"/>
    <p:sldId id="415" r:id="rId7"/>
    <p:sldId id="498" r:id="rId8"/>
    <p:sldId id="297" r:id="rId9"/>
    <p:sldId id="507" r:id="rId10"/>
    <p:sldId id="268" r:id="rId11"/>
    <p:sldId id="308" r:id="rId12"/>
    <p:sldId id="257" r:id="rId13"/>
    <p:sldId id="283" r:id="rId14"/>
    <p:sldId id="269" r:id="rId15"/>
    <p:sldId id="271" r:id="rId16"/>
    <p:sldId id="273" r:id="rId17"/>
    <p:sldId id="275" r:id="rId18"/>
    <p:sldId id="277" r:id="rId19"/>
    <p:sldId id="279" r:id="rId20"/>
    <p:sldId id="281" r:id="rId21"/>
    <p:sldId id="285" r:id="rId22"/>
    <p:sldId id="287" r:id="rId23"/>
    <p:sldId id="331" r:id="rId24"/>
    <p:sldId id="341" r:id="rId25"/>
    <p:sldId id="332" r:id="rId26"/>
    <p:sldId id="342" r:id="rId27"/>
    <p:sldId id="333" r:id="rId28"/>
    <p:sldId id="343" r:id="rId29"/>
    <p:sldId id="334" r:id="rId30"/>
    <p:sldId id="344" r:id="rId31"/>
    <p:sldId id="335" r:id="rId32"/>
    <p:sldId id="345" r:id="rId33"/>
    <p:sldId id="336" r:id="rId34"/>
    <p:sldId id="346" r:id="rId35"/>
    <p:sldId id="337" r:id="rId36"/>
    <p:sldId id="347" r:id="rId37"/>
    <p:sldId id="338" r:id="rId38"/>
    <p:sldId id="348" r:id="rId39"/>
    <p:sldId id="339" r:id="rId40"/>
    <p:sldId id="349" r:id="rId41"/>
    <p:sldId id="340" r:id="rId42"/>
    <p:sldId id="350" r:id="rId43"/>
    <p:sldId id="505" r:id="rId44"/>
    <p:sldId id="497" r:id="rId45"/>
    <p:sldId id="506" r:id="rId46"/>
    <p:sldId id="256" r:id="rId47"/>
    <p:sldId id="276" r:id="rId48"/>
    <p:sldId id="508" r:id="rId49"/>
    <p:sldId id="509" r:id="rId50"/>
    <p:sldId id="259" r:id="rId51"/>
    <p:sldId id="260" r:id="rId52"/>
    <p:sldId id="264" r:id="rId53"/>
    <p:sldId id="262" r:id="rId54"/>
    <p:sldId id="263" r:id="rId55"/>
    <p:sldId id="265" r:id="rId56"/>
    <p:sldId id="266" r:id="rId57"/>
    <p:sldId id="267" r:id="rId58"/>
    <p:sldId id="510" r:id="rId59"/>
    <p:sldId id="511" r:id="rId60"/>
    <p:sldId id="270" r:id="rId61"/>
    <p:sldId id="512" r:id="rId62"/>
    <p:sldId id="272" r:id="rId63"/>
    <p:sldId id="274" r:id="rId64"/>
    <p:sldId id="513" r:id="rId65"/>
    <p:sldId id="514" r:id="rId66"/>
    <p:sldId id="515" r:id="rId67"/>
    <p:sldId id="503" r:id="rId68"/>
    <p:sldId id="495" r:id="rId69"/>
    <p:sldId id="501" r:id="rId70"/>
    <p:sldId id="516" r:id="rId7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Norman" initials="CN" lastIdx="4" clrIdx="0">
    <p:extLst>
      <p:ext uri="{19B8F6BF-5375-455C-9EA6-DF929625EA0E}">
        <p15:presenceInfo xmlns:p15="http://schemas.microsoft.com/office/powerpoint/2012/main" userId="e30001d87674114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395A"/>
    <a:srgbClr val="224C8E"/>
    <a:srgbClr val="E5E5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206" autoAdjust="0"/>
    <p:restoredTop sz="94660"/>
  </p:normalViewPr>
  <p:slideViewPr>
    <p:cSldViewPr snapToGrid="0">
      <p:cViewPr varScale="1">
        <p:scale>
          <a:sx n="72" d="100"/>
          <a:sy n="72" d="100"/>
        </p:scale>
        <p:origin x="10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989524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733534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0748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4917945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087A48D-5121-4580-B624-F599ACFA33EB}" type="datetimeFigureOut">
              <a:rPr lang="en-GB" smtClean="0"/>
              <a:t>05/02/2021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324497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087A48D-5121-4580-B624-F599ACFA33EB}" type="datetimeFigureOut">
              <a:rPr lang="en-GB" smtClean="0"/>
              <a:t>05/02/2021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528677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7A48D-5121-4580-B624-F599ACFA33EB}" type="datetimeFigureOut">
              <a:rPr lang="en-GB" smtClean="0"/>
              <a:t>05/02/2021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0428207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3132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87A48D-5121-4580-B624-F599ACFA33EB}" type="datetimeFigureOut">
              <a:rPr lang="en-GB" smtClean="0"/>
              <a:t>05/02/2021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1260529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3675918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087A48D-5121-4580-B624-F599ACFA33EB}" type="datetimeFigureOut">
              <a:rPr lang="en-GB" smtClean="0"/>
              <a:t>05/02/2021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8B2063A-22F9-4278-8B90-91A52B18A4DF}" type="slidenum">
              <a:rPr lang="en-GB" smtClean="0"/>
              <a:t>‹#›</a:t>
            </a:fld>
            <a:endParaRPr lang="en-GB"/>
          </a:p>
        </p:txBody>
      </p:sp>
    </p:spTree>
    <p:extLst>
      <p:ext uri="{BB962C8B-B14F-4D97-AF65-F5344CB8AC3E}">
        <p14:creationId xmlns:p14="http://schemas.microsoft.com/office/powerpoint/2010/main" val="2268280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7A48D-5121-4580-B624-F599ACFA33EB}" type="datetimeFigureOut">
              <a:rPr lang="en-GB" smtClean="0"/>
              <a:t>05/02/2021</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B2063A-22F9-4278-8B90-91A52B18A4DF}" type="slidenum">
              <a:rPr lang="en-GB" smtClean="0"/>
              <a:t>‹#›</a:t>
            </a:fld>
            <a:endParaRPr lang="en-GB"/>
          </a:p>
        </p:txBody>
      </p:sp>
    </p:spTree>
    <p:extLst>
      <p:ext uri="{BB962C8B-B14F-4D97-AF65-F5344CB8AC3E}">
        <p14:creationId xmlns:p14="http://schemas.microsoft.com/office/powerpoint/2010/main" val="19988734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leaders.boys-brigade.org.uk/ourbrand.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1.bin"/><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video" Target="https://player.vimeo.com/video/508457361?app_id=122963" TargetMode="External"/><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0.JPG"/></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1.xml"/><Relationship Id="rId5" Type="http://schemas.microsoft.com/office/2007/relationships/hdphoto" Target="../media/hdphoto3.wdp"/><Relationship Id="rId4" Type="http://schemas.openxmlformats.org/officeDocument/2006/relationships/image" Target="../media/image32.png"/></Relationships>
</file>

<file path=ppt/slides/_rels/slide4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4.png"/><Relationship Id="rId1" Type="http://schemas.openxmlformats.org/officeDocument/2006/relationships/slideLayout" Target="../slideLayouts/slideLayout1.xml"/><Relationship Id="rId5" Type="http://schemas.microsoft.com/office/2007/relationships/hdphoto" Target="../media/hdphoto5.wdp"/><Relationship Id="rId4" Type="http://schemas.openxmlformats.org/officeDocument/2006/relationships/image" Target="../media/image35.png"/></Relationships>
</file>

<file path=ppt/slides/_rels/slide5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5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1.xml"/><Relationship Id="rId5" Type="http://schemas.microsoft.com/office/2007/relationships/hdphoto" Target="../media/hdphoto8.wdp"/><Relationship Id="rId4" Type="http://schemas.openxmlformats.org/officeDocument/2006/relationships/image" Target="../media/image4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a:extLst>
              <a:ext uri="{FF2B5EF4-FFF2-40B4-BE49-F238E27FC236}">
                <a16:creationId xmlns:a16="http://schemas.microsoft.com/office/drawing/2014/main" id="{6B02A07E-A8E1-4895-9B1F-E47694056A29}"/>
              </a:ext>
            </a:extLst>
          </p:cNvPr>
          <p:cNvSpPr txBox="1">
            <a:spLocks/>
          </p:cNvSpPr>
          <p:nvPr/>
        </p:nvSpPr>
        <p:spPr>
          <a:xfrm>
            <a:off x="487057" y="528582"/>
            <a:ext cx="8169886" cy="5989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b="1" dirty="0"/>
              <a:t>Juniors Week 2 Taster Programme</a:t>
            </a:r>
          </a:p>
          <a:p>
            <a:endParaRPr lang="en-GB" sz="1400" dirty="0"/>
          </a:p>
          <a:p>
            <a:r>
              <a:rPr lang="en-GB" sz="1400" dirty="0"/>
              <a:t>_________________________________________________________</a:t>
            </a:r>
          </a:p>
          <a:p>
            <a:endParaRPr lang="en-GB" sz="1400" dirty="0"/>
          </a:p>
          <a:p>
            <a:r>
              <a:rPr lang="en-GB" sz="1400" dirty="0"/>
              <a:t>If you have not already downloaded and installed the Brigade fonts used in this presentation you can download our font pack at</a:t>
            </a:r>
            <a:br>
              <a:rPr lang="en-GB" sz="1400" dirty="0"/>
            </a:br>
            <a:r>
              <a:rPr lang="en-GB" sz="1400" dirty="0">
                <a:hlinkClick r:id="rId2"/>
              </a:rPr>
              <a:t>http://leaders.boys-brigade.org.uk/ourbrand.htm</a:t>
            </a:r>
            <a:endParaRPr lang="en-GB" sz="1400" dirty="0"/>
          </a:p>
          <a:p>
            <a:r>
              <a:rPr lang="en-GB" sz="1400" dirty="0"/>
              <a:t>Alternatively you may just need to check through the presentation to ensure the substitute font used is displaying correctly.</a:t>
            </a:r>
          </a:p>
          <a:p>
            <a:r>
              <a:rPr lang="en-GB" sz="1400" dirty="0"/>
              <a:t>_________________________________________________________</a:t>
            </a:r>
          </a:p>
          <a:p>
            <a:endParaRPr lang="en-GB" sz="1400" dirty="0"/>
          </a:p>
          <a:p>
            <a:r>
              <a:rPr lang="en-GB" sz="1400" dirty="0"/>
              <a:t>All elements of the programme that need to be shown on screen are included in this presentation. Please remove any elements you do not need. This PowerPoint presentation will have any videos mentioned in the programme embedded into it. When you come to these click the play button to start the video. Ensure when sharing your screen through Zoom you tick the ‘Share Computer Sound’ box.</a:t>
            </a:r>
          </a:p>
          <a:p>
            <a:r>
              <a:rPr lang="en-GB" sz="1400" dirty="0"/>
              <a:t>_________________________________________________________</a:t>
            </a:r>
          </a:p>
          <a:p>
            <a:endParaRPr lang="en-GB" sz="1400" dirty="0"/>
          </a:p>
          <a:p>
            <a:r>
              <a:rPr lang="en-GB" sz="1400" dirty="0"/>
              <a:t>Please check through and edit text as required. </a:t>
            </a:r>
            <a:r>
              <a:rPr lang="en-GB" sz="1400" dirty="0" err="1"/>
              <a:t>Rember</a:t>
            </a:r>
            <a:r>
              <a:rPr lang="en-GB" sz="1400" dirty="0"/>
              <a:t> to remind parents / carers to send in photos of their child taking part in the ‘Takeaway Challenge’ and add these in on the ‘Last week’s challenge’ slide. The young people will love seeing themselves here </a:t>
            </a:r>
            <a:r>
              <a:rPr lang="en-GB" sz="1400" dirty="0">
                <a:sym typeface="Wingdings" panose="05000000000000000000" pitchFamily="2" charset="2"/>
              </a:rPr>
              <a:t></a:t>
            </a:r>
          </a:p>
          <a:p>
            <a:endParaRPr lang="en-GB" sz="1400" dirty="0">
              <a:sym typeface="Wingdings" panose="05000000000000000000" pitchFamily="2" charset="2"/>
            </a:endParaRPr>
          </a:p>
          <a:p>
            <a:r>
              <a:rPr lang="en-GB" sz="1400" dirty="0">
                <a:sym typeface="Wingdings" panose="05000000000000000000" pitchFamily="2" charset="2"/>
              </a:rPr>
              <a:t>A template points chart is also included which you can update each week and share as part of your virtual session.</a:t>
            </a:r>
            <a:endParaRPr lang="en-GB" sz="1400" dirty="0"/>
          </a:p>
        </p:txBody>
      </p:sp>
    </p:spTree>
    <p:extLst>
      <p:ext uri="{BB962C8B-B14F-4D97-AF65-F5344CB8AC3E}">
        <p14:creationId xmlns:p14="http://schemas.microsoft.com/office/powerpoint/2010/main" val="425426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58339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649119" y="1170766"/>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Last week’s challenge . . .</a:t>
            </a:r>
          </a:p>
        </p:txBody>
      </p:sp>
      <p:pic>
        <p:nvPicPr>
          <p:cNvPr id="16" name="Picture 15" descr="A picture containing night sky&#10;&#10;Description automatically generated">
            <a:extLst>
              <a:ext uri="{FF2B5EF4-FFF2-40B4-BE49-F238E27FC236}">
                <a16:creationId xmlns:a16="http://schemas.microsoft.com/office/drawing/2014/main" id="{3B04C388-39AC-4B7B-9713-D52A54E151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2" name="TextBox 1">
            <a:extLst>
              <a:ext uri="{FF2B5EF4-FFF2-40B4-BE49-F238E27FC236}">
                <a16:creationId xmlns:a16="http://schemas.microsoft.com/office/drawing/2014/main" id="{3D894472-B2E0-43AF-9331-F410AF49640D}"/>
              </a:ext>
            </a:extLst>
          </p:cNvPr>
          <p:cNvSpPr txBox="1"/>
          <p:nvPr/>
        </p:nvSpPr>
        <p:spPr>
          <a:xfrm>
            <a:off x="947530" y="3167390"/>
            <a:ext cx="7248939" cy="523220"/>
          </a:xfrm>
          <a:prstGeom prst="rect">
            <a:avLst/>
          </a:prstGeom>
          <a:noFill/>
        </p:spPr>
        <p:txBody>
          <a:bodyPr wrap="square" rtlCol="0">
            <a:spAutoFit/>
          </a:bodyPr>
          <a:lstStyle/>
          <a:p>
            <a:pPr algn="ctr"/>
            <a:r>
              <a:rPr lang="en-GB" sz="2800" b="1" dirty="0">
                <a:solidFill>
                  <a:srgbClr val="224C8E"/>
                </a:solidFill>
              </a:rPr>
              <a:t>Add photos sent in by parents/carers here!</a:t>
            </a:r>
          </a:p>
        </p:txBody>
      </p:sp>
    </p:spTree>
    <p:extLst>
      <p:ext uri="{BB962C8B-B14F-4D97-AF65-F5344CB8AC3E}">
        <p14:creationId xmlns:p14="http://schemas.microsoft.com/office/powerpoint/2010/main" val="271429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a:extLst>
              <a:ext uri="{FF2B5EF4-FFF2-40B4-BE49-F238E27FC236}">
                <a16:creationId xmlns:a16="http://schemas.microsoft.com/office/drawing/2014/main" id="{941E52E5-EDD7-4C51-94B9-212D5BFD3D8D}"/>
              </a:ext>
            </a:extLst>
          </p:cNvPr>
          <p:cNvGraphicFramePr>
            <a:graphicFrameLocks noChangeAspect="1"/>
          </p:cNvGraphicFramePr>
          <p:nvPr>
            <p:extLst>
              <p:ext uri="{D42A27DB-BD31-4B8C-83A1-F6EECF244321}">
                <p14:modId xmlns:p14="http://schemas.microsoft.com/office/powerpoint/2010/main" val="1817298684"/>
              </p:ext>
            </p:extLst>
          </p:nvPr>
        </p:nvGraphicFramePr>
        <p:xfrm>
          <a:off x="2702072" y="2675730"/>
          <a:ext cx="3950588" cy="3135521"/>
        </p:xfrm>
        <a:graphic>
          <a:graphicData uri="http://schemas.openxmlformats.org/presentationml/2006/ole">
            <mc:AlternateContent xmlns:mc="http://schemas.openxmlformats.org/markup-compatibility/2006">
              <mc:Choice xmlns:v="urn:schemas-microsoft-com:vml" Requires="v">
                <p:oleObj r:id="rId2" imgW="2261520" imgH="1794960" progId="">
                  <p:embed/>
                </p:oleObj>
              </mc:Choice>
              <mc:Fallback>
                <p:oleObj r:id="rId2" imgW="2261520" imgH="1794960" progId="">
                  <p:embed/>
                  <p:pic>
                    <p:nvPicPr>
                      <p:cNvPr id="0" name=""/>
                      <p:cNvPicPr/>
                      <p:nvPr/>
                    </p:nvPicPr>
                    <p:blipFill>
                      <a:blip r:embed="rId3"/>
                      <a:stretch>
                        <a:fillRect/>
                      </a:stretch>
                    </p:blipFill>
                    <p:spPr>
                      <a:xfrm>
                        <a:off x="2702072" y="2675730"/>
                        <a:ext cx="3950588" cy="3135521"/>
                      </a:xfrm>
                      <a:prstGeom prst="rect">
                        <a:avLst/>
                      </a:prstGeom>
                    </p:spPr>
                  </p:pic>
                </p:oleObj>
              </mc:Fallback>
            </mc:AlternateContent>
          </a:graphicData>
        </a:graphic>
      </p:graphicFrame>
      <p:sp>
        <p:nvSpPr>
          <p:cNvPr id="4" name="Title 1">
            <a:extLst>
              <a:ext uri="{FF2B5EF4-FFF2-40B4-BE49-F238E27FC236}">
                <a16:creationId xmlns:a16="http://schemas.microsoft.com/office/drawing/2014/main" id="{57E579BB-6F63-43CC-933B-D3C81DB7DD73}"/>
              </a:ext>
            </a:extLst>
          </p:cNvPr>
          <p:cNvSpPr txBox="1">
            <a:spLocks/>
          </p:cNvSpPr>
          <p:nvPr/>
        </p:nvSpPr>
        <p:spPr>
          <a:xfrm>
            <a:off x="628650" y="1503351"/>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Remember to share your photos with us</a:t>
            </a:r>
          </a:p>
        </p:txBody>
      </p:sp>
      <p:sp>
        <p:nvSpPr>
          <p:cNvPr id="8" name="Title 1">
            <a:extLst>
              <a:ext uri="{FF2B5EF4-FFF2-40B4-BE49-F238E27FC236}">
                <a16:creationId xmlns:a16="http://schemas.microsoft.com/office/drawing/2014/main" id="{07291821-A2E8-42BA-94BD-0B63EA8252AB}"/>
              </a:ext>
            </a:extLst>
          </p:cNvPr>
          <p:cNvSpPr txBox="1">
            <a:spLocks/>
          </p:cNvSpPr>
          <p:nvPr/>
        </p:nvSpPr>
        <p:spPr>
          <a:xfrm>
            <a:off x="638437" y="5507270"/>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400" dirty="0">
                <a:solidFill>
                  <a:srgbClr val="2D395A"/>
                </a:solidFill>
                <a:latin typeface="Futura-Bold" pitchFamily="2" charset="0"/>
              </a:rPr>
              <a:t>Send by email to </a:t>
            </a:r>
            <a:r>
              <a:rPr lang="en-GB" sz="2400" dirty="0" err="1">
                <a:solidFill>
                  <a:srgbClr val="2D395A"/>
                </a:solidFill>
                <a:latin typeface="Futura-Bold" pitchFamily="2" charset="0"/>
              </a:rPr>
              <a:t>xxxxxxx</a:t>
            </a:r>
            <a:r>
              <a:rPr lang="en-GB" sz="2400" dirty="0">
                <a:solidFill>
                  <a:srgbClr val="2D395A"/>
                </a:solidFill>
                <a:latin typeface="Futura-Bold" pitchFamily="2" charset="0"/>
              </a:rPr>
              <a:t> or via WhatsApp/SMS/Social Media</a:t>
            </a:r>
          </a:p>
        </p:txBody>
      </p:sp>
      <p:pic>
        <p:nvPicPr>
          <p:cNvPr id="9" name="Picture 8" descr="A picture containing night sky&#10;&#10;Description automatically generated">
            <a:extLst>
              <a:ext uri="{FF2B5EF4-FFF2-40B4-BE49-F238E27FC236}">
                <a16:creationId xmlns:a16="http://schemas.microsoft.com/office/drawing/2014/main" id="{F73672C7-1937-4D15-8646-327136426C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379400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0B3F-BC34-4DD5-B0B5-4DF1572FB66B}"/>
              </a:ext>
            </a:extLst>
          </p:cNvPr>
          <p:cNvSpPr>
            <a:spLocks noGrp="1"/>
          </p:cNvSpPr>
          <p:nvPr>
            <p:ph type="title"/>
          </p:nvPr>
        </p:nvSpPr>
        <p:spPr>
          <a:xfrm>
            <a:off x="628647" y="1378324"/>
            <a:ext cx="7886700" cy="689724"/>
          </a:xfrm>
        </p:spPr>
        <p:txBody>
          <a:bodyPr>
            <a:normAutofit/>
          </a:bodyPr>
          <a:lstStyle/>
          <a:p>
            <a:pPr algn="ctr"/>
            <a:r>
              <a:rPr lang="en-GB" sz="3600" dirty="0">
                <a:solidFill>
                  <a:srgbClr val="002060"/>
                </a:solidFill>
                <a:latin typeface="Futura-Bold" pitchFamily="2" charset="0"/>
              </a:rPr>
              <a:t>#</a:t>
            </a:r>
            <a:r>
              <a:rPr lang="en-GB" sz="3600" dirty="0" err="1">
                <a:solidFill>
                  <a:srgbClr val="002060"/>
                </a:solidFill>
                <a:latin typeface="Futura-Bold" pitchFamily="2" charset="0"/>
              </a:rPr>
              <a:t>BBatHOME</a:t>
            </a:r>
            <a:r>
              <a:rPr lang="en-GB" sz="3600" dirty="0">
                <a:solidFill>
                  <a:srgbClr val="002060"/>
                </a:solidFill>
                <a:latin typeface="Futura-Bold" pitchFamily="2" charset="0"/>
              </a:rPr>
              <a:t> Points Chart</a:t>
            </a:r>
          </a:p>
        </p:txBody>
      </p:sp>
      <p:sp>
        <p:nvSpPr>
          <p:cNvPr id="5" name="Rectangle 4">
            <a:extLst>
              <a:ext uri="{FF2B5EF4-FFF2-40B4-BE49-F238E27FC236}">
                <a16:creationId xmlns:a16="http://schemas.microsoft.com/office/drawing/2014/main" id="{5453E051-1768-4BCD-AACA-F71179035BF1}"/>
              </a:ext>
            </a:extLst>
          </p:cNvPr>
          <p:cNvSpPr/>
          <p:nvPr/>
        </p:nvSpPr>
        <p:spPr>
          <a:xfrm>
            <a:off x="565039" y="5782368"/>
            <a:ext cx="8146112" cy="876971"/>
          </a:xfrm>
          <a:prstGeom prst="rect">
            <a:avLst/>
          </a:prstGeom>
        </p:spPr>
        <p:txBody>
          <a:bodyPr wrap="square">
            <a:spAutoFit/>
          </a:bodyPr>
          <a:lstStyle/>
          <a:p>
            <a:pPr>
              <a:lnSpc>
                <a:spcPct val="107000"/>
              </a:lnSpc>
              <a:spcAft>
                <a:spcPts val="800"/>
              </a:spcAft>
            </a:pPr>
            <a:r>
              <a:rPr lang="en-GB" sz="1400" b="1" dirty="0">
                <a:latin typeface="Calibri" panose="020F0502020204030204" pitchFamily="34" charset="0"/>
                <a:ea typeface="Calibri" panose="020F0502020204030204" pitchFamily="34" charset="0"/>
                <a:cs typeface="Times New Roman" panose="02020603050405020304" pitchFamily="18" charset="0"/>
              </a:rPr>
              <a:t>We will update points each week and share on our Virtual Sessions!</a:t>
            </a:r>
            <a:endParaRPr lang="en-GB"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300" dirty="0">
                <a:latin typeface="Calibri" panose="020F0502020204030204" pitchFamily="34" charset="0"/>
                <a:ea typeface="Calibri" panose="020F0502020204030204" pitchFamily="34" charset="0"/>
                <a:cs typeface="Times New Roman" panose="02020603050405020304" pitchFamily="18" charset="0"/>
              </a:rPr>
              <a:t>Medals will be awarded as follows:</a:t>
            </a:r>
            <a:br>
              <a:rPr lang="en-GB" sz="1300" dirty="0">
                <a:latin typeface="Calibri" panose="020F0502020204030204" pitchFamily="34" charset="0"/>
                <a:ea typeface="Calibri" panose="020F0502020204030204" pitchFamily="34" charset="0"/>
                <a:cs typeface="Times New Roman" panose="02020603050405020304" pitchFamily="18" charset="0"/>
              </a:rPr>
            </a:br>
            <a:r>
              <a:rPr lang="en-GB" sz="1300" b="1" dirty="0">
                <a:latin typeface="Calibri" panose="020F0502020204030204" pitchFamily="34" charset="0"/>
                <a:ea typeface="Calibri" panose="020F0502020204030204" pitchFamily="34" charset="0"/>
                <a:cs typeface="Times New Roman" panose="02020603050405020304" pitchFamily="18" charset="0"/>
              </a:rPr>
              <a:t>Bronze</a:t>
            </a:r>
            <a:r>
              <a:rPr lang="en-GB" sz="1300" dirty="0">
                <a:latin typeface="Calibri" panose="020F0502020204030204" pitchFamily="34" charset="0"/>
                <a:ea typeface="Calibri" panose="020F0502020204030204" pitchFamily="34" charset="0"/>
                <a:cs typeface="Times New Roman" panose="02020603050405020304" pitchFamily="18" charset="0"/>
              </a:rPr>
              <a:t> = 10+ Points  /  </a:t>
            </a:r>
            <a:r>
              <a:rPr lang="en-GB" sz="1300" b="1" dirty="0">
                <a:latin typeface="Calibri" panose="020F0502020204030204" pitchFamily="34" charset="0"/>
                <a:ea typeface="Calibri" panose="020F0502020204030204" pitchFamily="34" charset="0"/>
                <a:cs typeface="Times New Roman" panose="02020603050405020304" pitchFamily="18" charset="0"/>
              </a:rPr>
              <a:t>Silver</a:t>
            </a:r>
            <a:r>
              <a:rPr lang="en-GB" sz="1300" dirty="0">
                <a:latin typeface="Calibri" panose="020F0502020204030204" pitchFamily="34" charset="0"/>
                <a:ea typeface="Calibri" panose="020F0502020204030204" pitchFamily="34" charset="0"/>
                <a:cs typeface="Times New Roman" panose="02020603050405020304" pitchFamily="18" charset="0"/>
              </a:rPr>
              <a:t> = 20+ Points  /  </a:t>
            </a:r>
            <a:r>
              <a:rPr lang="en-GB" sz="1300" b="1" dirty="0">
                <a:latin typeface="Calibri" panose="020F0502020204030204" pitchFamily="34" charset="0"/>
                <a:ea typeface="Calibri" panose="020F0502020204030204" pitchFamily="34" charset="0"/>
                <a:cs typeface="Times New Roman" panose="02020603050405020304" pitchFamily="18" charset="0"/>
              </a:rPr>
              <a:t>Gold </a:t>
            </a:r>
            <a:r>
              <a:rPr lang="en-GB" sz="1300" dirty="0">
                <a:latin typeface="Calibri" panose="020F0502020204030204" pitchFamily="34" charset="0"/>
                <a:ea typeface="Calibri" panose="020F0502020204030204" pitchFamily="34" charset="0"/>
                <a:cs typeface="Times New Roman" panose="02020603050405020304" pitchFamily="18" charset="0"/>
              </a:rPr>
              <a:t>= 35+ Points  /  </a:t>
            </a:r>
            <a:r>
              <a:rPr lang="en-GB" sz="1300" b="1" dirty="0">
                <a:latin typeface="Calibri" panose="020F0502020204030204" pitchFamily="34" charset="0"/>
                <a:ea typeface="Calibri" panose="020F0502020204030204" pitchFamily="34" charset="0"/>
                <a:cs typeface="Times New Roman" panose="02020603050405020304" pitchFamily="18" charset="0"/>
              </a:rPr>
              <a:t>Diamond</a:t>
            </a:r>
            <a:r>
              <a:rPr lang="en-GB" sz="1300" dirty="0">
                <a:latin typeface="Calibri" panose="020F0502020204030204" pitchFamily="34" charset="0"/>
                <a:ea typeface="Calibri" panose="020F0502020204030204" pitchFamily="34" charset="0"/>
                <a:cs typeface="Times New Roman" panose="02020603050405020304" pitchFamily="18" charset="0"/>
              </a:rPr>
              <a:t> = 50+ Points  /  </a:t>
            </a:r>
            <a:r>
              <a:rPr lang="en-GB" sz="1300" b="1" dirty="0">
                <a:latin typeface="Calibri" panose="020F0502020204030204" pitchFamily="34" charset="0"/>
                <a:ea typeface="Calibri" panose="020F0502020204030204" pitchFamily="34" charset="0"/>
                <a:cs typeface="Times New Roman" panose="02020603050405020304" pitchFamily="18" charset="0"/>
              </a:rPr>
              <a:t>Platinum </a:t>
            </a:r>
            <a:r>
              <a:rPr lang="en-GB" sz="1300" dirty="0">
                <a:latin typeface="Calibri" panose="020F0502020204030204" pitchFamily="34" charset="0"/>
                <a:ea typeface="Calibri" panose="020F0502020204030204" pitchFamily="34" charset="0"/>
                <a:cs typeface="Times New Roman" panose="02020603050405020304" pitchFamily="18" charset="0"/>
              </a:rPr>
              <a:t>= 75+ Points</a:t>
            </a:r>
          </a:p>
        </p:txBody>
      </p:sp>
      <p:pic>
        <p:nvPicPr>
          <p:cNvPr id="9" name="Picture 8" descr="A picture containing night sky&#10;&#10;Description automatically generated">
            <a:extLst>
              <a:ext uri="{FF2B5EF4-FFF2-40B4-BE49-F238E27FC236}">
                <a16:creationId xmlns:a16="http://schemas.microsoft.com/office/drawing/2014/main" id="{EDD2F1C7-7A17-4BA2-985D-6FEA57CFA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
        <p:nvSpPr>
          <p:cNvPr id="7" name="TextBox 6">
            <a:extLst>
              <a:ext uri="{FF2B5EF4-FFF2-40B4-BE49-F238E27FC236}">
                <a16:creationId xmlns:a16="http://schemas.microsoft.com/office/drawing/2014/main" id="{3452AB78-FEE8-443C-8F05-DAC2BEA3E131}"/>
              </a:ext>
            </a:extLst>
          </p:cNvPr>
          <p:cNvSpPr txBox="1"/>
          <p:nvPr/>
        </p:nvSpPr>
        <p:spPr>
          <a:xfrm>
            <a:off x="947530" y="3167390"/>
            <a:ext cx="7248939" cy="954107"/>
          </a:xfrm>
          <a:prstGeom prst="rect">
            <a:avLst/>
          </a:prstGeom>
          <a:noFill/>
        </p:spPr>
        <p:txBody>
          <a:bodyPr wrap="square" rtlCol="0">
            <a:spAutoFit/>
          </a:bodyPr>
          <a:lstStyle/>
          <a:p>
            <a:pPr algn="ctr"/>
            <a:r>
              <a:rPr lang="en-GB" sz="2800" b="1" dirty="0">
                <a:solidFill>
                  <a:srgbClr val="224C8E"/>
                </a:solidFill>
              </a:rPr>
              <a:t>Copy and paste your latest points chart from the previous week here</a:t>
            </a:r>
          </a:p>
        </p:txBody>
      </p:sp>
    </p:spTree>
    <p:extLst>
      <p:ext uri="{BB962C8B-B14F-4D97-AF65-F5344CB8AC3E}">
        <p14:creationId xmlns:p14="http://schemas.microsoft.com/office/powerpoint/2010/main" val="2902031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1313178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01C1F8-C645-4D8B-A160-79E757B4F4DD}"/>
              </a:ext>
            </a:extLst>
          </p:cNvPr>
          <p:cNvPicPr>
            <a:picLocks noChangeAspect="1"/>
          </p:cNvPicPr>
          <p:nvPr/>
        </p:nvPicPr>
        <p:blipFill>
          <a:blip r:embed="rId2"/>
          <a:stretch>
            <a:fillRect/>
          </a:stretch>
        </p:blipFill>
        <p:spPr>
          <a:xfrm>
            <a:off x="1142703" y="1410220"/>
            <a:ext cx="6858594" cy="4779678"/>
          </a:xfrm>
          <a:prstGeom prst="rect">
            <a:avLst/>
          </a:prstGeom>
        </p:spPr>
      </p:pic>
      <p:pic>
        <p:nvPicPr>
          <p:cNvPr id="3" name="Picture 2" descr="A picture containing night sky&#10;&#10;Description automatically generated">
            <a:extLst>
              <a:ext uri="{FF2B5EF4-FFF2-40B4-BE49-F238E27FC236}">
                <a16:creationId xmlns:a16="http://schemas.microsoft.com/office/drawing/2014/main" id="{D90FAFB6-80AC-4FAB-9A46-7AD26464E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2048883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7403D2-E423-4552-85AB-CA499F9CB5CB}"/>
              </a:ext>
            </a:extLst>
          </p:cNvPr>
          <p:cNvPicPr>
            <a:picLocks noChangeAspect="1"/>
          </p:cNvPicPr>
          <p:nvPr/>
        </p:nvPicPr>
        <p:blipFill>
          <a:blip r:embed="rId2"/>
          <a:stretch>
            <a:fillRect/>
          </a:stretch>
        </p:blipFill>
        <p:spPr>
          <a:xfrm>
            <a:off x="505615" y="256428"/>
            <a:ext cx="8132769" cy="6133108"/>
          </a:xfrm>
          <a:prstGeom prst="rect">
            <a:avLst/>
          </a:prstGeom>
        </p:spPr>
      </p:pic>
    </p:spTree>
    <p:extLst>
      <p:ext uri="{BB962C8B-B14F-4D97-AF65-F5344CB8AC3E}">
        <p14:creationId xmlns:p14="http://schemas.microsoft.com/office/powerpoint/2010/main" val="2467893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application&#10;&#10;Description automatically generated">
            <a:extLst>
              <a:ext uri="{FF2B5EF4-FFF2-40B4-BE49-F238E27FC236}">
                <a16:creationId xmlns:a16="http://schemas.microsoft.com/office/drawing/2014/main" id="{A7C404CF-5C51-4A1D-9A38-6B74B9334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86057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alendar&#10;&#10;Description automatically generated">
            <a:extLst>
              <a:ext uri="{FF2B5EF4-FFF2-40B4-BE49-F238E27FC236}">
                <a16:creationId xmlns:a16="http://schemas.microsoft.com/office/drawing/2014/main" id="{DB2A2978-C3BC-4BB8-A262-0DEC64641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91653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A395DE-9D07-4038-ABC7-0CABC217F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44927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id="{60C254C4-713B-46DF-A185-0CDC9AB54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9205356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id="{66EA94CB-B194-4061-9C9D-FF8D4ADE5B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69031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19A17DCA-4683-4114-8598-F97D41145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4200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olygon&#10;&#10;Description automatically generated">
            <a:extLst>
              <a:ext uri="{FF2B5EF4-FFF2-40B4-BE49-F238E27FC236}">
                <a16:creationId xmlns:a16="http://schemas.microsoft.com/office/drawing/2014/main" id="{348FF253-EBF0-4D12-88C8-B5E6139F4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315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text&#10;&#10;Description automatically generated">
            <a:extLst>
              <a:ext uri="{FF2B5EF4-FFF2-40B4-BE49-F238E27FC236}">
                <a16:creationId xmlns:a16="http://schemas.microsoft.com/office/drawing/2014/main" id="{16C36F20-F583-4FEE-9E77-4C7CDFD13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951085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icture containing calendar&#10;&#10;Description automatically generated">
            <a:extLst>
              <a:ext uri="{FF2B5EF4-FFF2-40B4-BE49-F238E27FC236}">
                <a16:creationId xmlns:a16="http://schemas.microsoft.com/office/drawing/2014/main" id="{4CA2E7DE-87B0-4BEF-828B-571277707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080102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alendar&#10;&#10;Description automatically generated with medium confidence">
            <a:extLst>
              <a:ext uri="{FF2B5EF4-FFF2-40B4-BE49-F238E27FC236}">
                <a16:creationId xmlns:a16="http://schemas.microsoft.com/office/drawing/2014/main" id="{4B983F50-00D1-4776-A5BE-5728C5737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00489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medium confidence">
            <a:extLst>
              <a:ext uri="{FF2B5EF4-FFF2-40B4-BE49-F238E27FC236}">
                <a16:creationId xmlns:a16="http://schemas.microsoft.com/office/drawing/2014/main" id="{B0D93E5D-7AB8-4A8A-86A6-CBB412763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223612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Graphical user interface, application&#10;&#10;Description automatically generated">
            <a:extLst>
              <a:ext uri="{FF2B5EF4-FFF2-40B4-BE49-F238E27FC236}">
                <a16:creationId xmlns:a16="http://schemas.microsoft.com/office/drawing/2014/main" id="{A7C404CF-5C51-4A1D-9A38-6B74B93344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48655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9228A78B-D6CD-4F0C-87EA-85FE219DB4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7791322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alendar&#10;&#10;Description automatically generated">
            <a:extLst>
              <a:ext uri="{FF2B5EF4-FFF2-40B4-BE49-F238E27FC236}">
                <a16:creationId xmlns:a16="http://schemas.microsoft.com/office/drawing/2014/main" id="{DB2A2978-C3BC-4BB8-A262-0DEC64641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11651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Graphical user interface&#10;&#10;Description automatically generated with low confidence">
            <a:extLst>
              <a:ext uri="{FF2B5EF4-FFF2-40B4-BE49-F238E27FC236}">
                <a16:creationId xmlns:a16="http://schemas.microsoft.com/office/drawing/2014/main" id="{3C7ABDBC-BC15-4564-8136-16223C7392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3673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DA395DE-9D07-4038-ABC7-0CABC217FC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17423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alendar&#10;&#10;Description automatically generated">
            <a:extLst>
              <a:ext uri="{FF2B5EF4-FFF2-40B4-BE49-F238E27FC236}">
                <a16:creationId xmlns:a16="http://schemas.microsoft.com/office/drawing/2014/main" id="{CEBBA69D-3002-44DC-A38E-B66A326BCB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23323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id="{60C254C4-713B-46DF-A185-0CDC9AB54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4894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249116B2-1772-4164-ADA1-58DD56DAAB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93007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application&#10;&#10;Description automatically generated">
            <a:extLst>
              <a:ext uri="{FF2B5EF4-FFF2-40B4-BE49-F238E27FC236}">
                <a16:creationId xmlns:a16="http://schemas.microsoft.com/office/drawing/2014/main" id="{66EA94CB-B194-4061-9C9D-FF8D4ADE5B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789712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application&#10;&#10;Description automatically generated">
            <a:extLst>
              <a:ext uri="{FF2B5EF4-FFF2-40B4-BE49-F238E27FC236}">
                <a16:creationId xmlns:a16="http://schemas.microsoft.com/office/drawing/2014/main" id="{B995261E-7D1D-4253-BC95-264331DF77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2894651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application&#10;&#10;Description automatically generated">
            <a:extLst>
              <a:ext uri="{FF2B5EF4-FFF2-40B4-BE49-F238E27FC236}">
                <a16:creationId xmlns:a16="http://schemas.microsoft.com/office/drawing/2014/main" id="{19A17DCA-4683-4114-8598-F97D41145D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85926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5ADABD24-1155-4300-A355-325E3DD2B6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50169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polygon&#10;&#10;Description automatically generated">
            <a:extLst>
              <a:ext uri="{FF2B5EF4-FFF2-40B4-BE49-F238E27FC236}">
                <a16:creationId xmlns:a16="http://schemas.microsoft.com/office/drawing/2014/main" id="{348FF253-EBF0-4D12-88C8-B5E6139F4A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646476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polygon&#10;&#10;Description automatically generated">
            <a:extLst>
              <a:ext uri="{FF2B5EF4-FFF2-40B4-BE49-F238E27FC236}">
                <a16:creationId xmlns:a16="http://schemas.microsoft.com/office/drawing/2014/main" id="{7851E963-7987-4816-86BA-2C7E0DC53E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132990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picture containing text&#10;&#10;Description automatically generated">
            <a:extLst>
              <a:ext uri="{FF2B5EF4-FFF2-40B4-BE49-F238E27FC236}">
                <a16:creationId xmlns:a16="http://schemas.microsoft.com/office/drawing/2014/main" id="{16C36F20-F583-4FEE-9E77-4C7CDFD13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4888045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C7E482B7-4A94-4388-A4E7-7AF2C5C069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9391983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A picture containing calendar&#10;&#10;Description automatically generated">
            <a:extLst>
              <a:ext uri="{FF2B5EF4-FFF2-40B4-BE49-F238E27FC236}">
                <a16:creationId xmlns:a16="http://schemas.microsoft.com/office/drawing/2014/main" id="{4CA2E7DE-87B0-4BEF-828B-571277707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8080841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raphical user interface&#10;&#10;Description automatically generated">
            <a:extLst>
              <a:ext uri="{FF2B5EF4-FFF2-40B4-BE49-F238E27FC236}">
                <a16:creationId xmlns:a16="http://schemas.microsoft.com/office/drawing/2014/main" id="{1697408F-155F-44FC-9ACB-90CBCF635C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189438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alendar&#10;&#10;Description automatically generated with medium confidence">
            <a:extLst>
              <a:ext uri="{FF2B5EF4-FFF2-40B4-BE49-F238E27FC236}">
                <a16:creationId xmlns:a16="http://schemas.microsoft.com/office/drawing/2014/main" id="{4B983F50-00D1-4776-A5BE-5728C5737C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43367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lendar&#10;&#10;Description automatically generated">
            <a:extLst>
              <a:ext uri="{FF2B5EF4-FFF2-40B4-BE49-F238E27FC236}">
                <a16:creationId xmlns:a16="http://schemas.microsoft.com/office/drawing/2014/main" id="{A06B4F1F-E605-4BC4-AF23-EE971DD5ED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8811192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2004122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4B1B-E31B-499C-8FDD-635EE66A9CFD}"/>
              </a:ext>
            </a:extLst>
          </p:cNvPr>
          <p:cNvSpPr>
            <a:spLocks noGrp="1"/>
          </p:cNvSpPr>
          <p:nvPr>
            <p:ph type="title"/>
          </p:nvPr>
        </p:nvSpPr>
        <p:spPr/>
        <p:txBody>
          <a:bodyPr/>
          <a:lstStyle/>
          <a:p>
            <a:endParaRPr lang="en-GB"/>
          </a:p>
        </p:txBody>
      </p:sp>
      <p:pic>
        <p:nvPicPr>
          <p:cNvPr id="7" name="Picture 6" descr="A picture containing night sky&#10;&#10;Description automatically generated">
            <a:extLst>
              <a:ext uri="{FF2B5EF4-FFF2-40B4-BE49-F238E27FC236}">
                <a16:creationId xmlns:a16="http://schemas.microsoft.com/office/drawing/2014/main" id="{A2A09F0F-E82F-4210-9820-604969C821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5" name="Online Media 4" title="Placeholder Video for Wise &amp; Foolish Man">
            <a:hlinkClick r:id="" action="ppaction://media"/>
            <a:extLst>
              <a:ext uri="{FF2B5EF4-FFF2-40B4-BE49-F238E27FC236}">
                <a16:creationId xmlns:a16="http://schemas.microsoft.com/office/drawing/2014/main" id="{1FC29F08-9D63-4B12-9ECB-D3171B0FAA29}"/>
              </a:ext>
            </a:extLst>
          </p:cNvPr>
          <p:cNvPicPr>
            <a:picLocks noGrp="1" noRot="1" noChangeAspect="1"/>
          </p:cNvPicPr>
          <p:nvPr>
            <p:ph idx="1"/>
            <a:videoFile r:link="rId1"/>
          </p:nvPr>
        </p:nvPicPr>
        <p:blipFill>
          <a:blip r:embed="rId4"/>
          <a:stretch>
            <a:fillRect/>
          </a:stretch>
        </p:blipFill>
        <p:spPr>
          <a:xfrm>
            <a:off x="0" y="1464901"/>
            <a:ext cx="9144000" cy="5143384"/>
          </a:xfrm>
          <a:prstGeom prst="rect">
            <a:avLst/>
          </a:prstGeom>
        </p:spPr>
      </p:pic>
    </p:spTree>
    <p:extLst>
      <p:ext uri="{BB962C8B-B14F-4D97-AF65-F5344CB8AC3E}">
        <p14:creationId xmlns:p14="http://schemas.microsoft.com/office/powerpoint/2010/main" val="226934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3609490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B91864-DF29-4FB6-9179-16CE26821B97}"/>
              </a:ext>
            </a:extLst>
          </p:cNvPr>
          <p:cNvSpPr/>
          <p:nvPr/>
        </p:nvSpPr>
        <p:spPr>
          <a:xfrm>
            <a:off x="-921434" y="2274838"/>
            <a:ext cx="10986868" cy="2308324"/>
          </a:xfrm>
          <a:prstGeom prst="rect">
            <a:avLst/>
          </a:prstGeom>
        </p:spPr>
        <p:txBody>
          <a:bodyPr wrap="square">
            <a:spAutoFit/>
          </a:bodyPr>
          <a:lstStyle/>
          <a:p>
            <a:pPr algn="ctr"/>
            <a:r>
              <a:rPr lang="en-GB" sz="7200" i="0" dirty="0">
                <a:solidFill>
                  <a:srgbClr val="FFFFFF"/>
                </a:solidFill>
                <a:effectLst/>
                <a:latin typeface="Futura-Bold" pitchFamily="2" charset="0"/>
              </a:rPr>
              <a:t>Tray Memory</a:t>
            </a:r>
          </a:p>
          <a:p>
            <a:pPr algn="ctr"/>
            <a:r>
              <a:rPr lang="en-GB" sz="7200" i="0" dirty="0">
                <a:solidFill>
                  <a:srgbClr val="FFFFFF"/>
                </a:solidFill>
                <a:effectLst/>
                <a:latin typeface="Futura-Bold" pitchFamily="2" charset="0"/>
              </a:rPr>
              <a:t>Game</a:t>
            </a:r>
            <a:endParaRPr lang="en-GB" sz="2000" dirty="0">
              <a:solidFill>
                <a:schemeClr val="bg1"/>
              </a:solidFill>
            </a:endParaRPr>
          </a:p>
        </p:txBody>
      </p:sp>
      <p:pic>
        <p:nvPicPr>
          <p:cNvPr id="5" name="Picture 4" descr="A picture containing night sky&#10;&#10;Description automatically generated">
            <a:extLst>
              <a:ext uri="{FF2B5EF4-FFF2-40B4-BE49-F238E27FC236}">
                <a16:creationId xmlns:a16="http://schemas.microsoft.com/office/drawing/2014/main" id="{280577BC-BC8A-4AC8-89DE-B42CAEB6B9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spTree>
    <p:extLst>
      <p:ext uri="{BB962C8B-B14F-4D97-AF65-F5344CB8AC3E}">
        <p14:creationId xmlns:p14="http://schemas.microsoft.com/office/powerpoint/2010/main" val="5718502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1041" name="Picture 1040" descr="A close up of a plastic clock&#10;&#10;Description automatically generated">
            <a:extLst>
              <a:ext uri="{FF2B5EF4-FFF2-40B4-BE49-F238E27FC236}">
                <a16:creationId xmlns:a16="http://schemas.microsoft.com/office/drawing/2014/main" id="{DD8207DA-E026-4F5B-A372-F149CE9FFDDE}"/>
              </a:ext>
            </a:extLst>
          </p:cNvPr>
          <p:cNvPicPr>
            <a:picLocks noChangeAspect="1"/>
          </p:cNvPicPr>
          <p:nvPr/>
        </p:nvPicPr>
        <p:blipFill rotWithShape="1">
          <a:blip r:embed="rId2">
            <a:extLst>
              <a:ext uri="{28A0092B-C50C-407E-A947-70E740481C1C}">
                <a14:useLocalDpi xmlns:a14="http://schemas.microsoft.com/office/drawing/2010/main" val="0"/>
              </a:ext>
            </a:extLst>
          </a:blip>
          <a:srcRect t="764" b="14617"/>
          <a:stretch/>
        </p:blipFill>
        <p:spPr>
          <a:xfrm>
            <a:off x="177185" y="656683"/>
            <a:ext cx="8789630" cy="5578190"/>
          </a:xfrm>
          <a:prstGeom prst="rect">
            <a:avLst/>
          </a:prstGeom>
        </p:spPr>
      </p:pic>
    </p:spTree>
    <p:extLst>
      <p:ext uri="{BB962C8B-B14F-4D97-AF65-F5344CB8AC3E}">
        <p14:creationId xmlns:p14="http://schemas.microsoft.com/office/powerpoint/2010/main" val="1604477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1088618"/>
            <a:ext cx="8703129" cy="4524315"/>
          </a:xfrm>
          <a:prstGeom prst="rect">
            <a:avLst/>
          </a:prstGeom>
          <a:noFill/>
        </p:spPr>
        <p:txBody>
          <a:bodyPr wrap="square" rtlCol="0">
            <a:spAutoFit/>
          </a:bodyPr>
          <a:lstStyle/>
          <a:p>
            <a:pPr algn="ctr"/>
            <a:r>
              <a:rPr lang="en-GB" sz="4400" dirty="0">
                <a:solidFill>
                  <a:schemeClr val="bg1"/>
                </a:solidFill>
                <a:latin typeface="Futura-Book" pitchFamily="2" charset="0"/>
              </a:rPr>
              <a:t>2 ITEMS WILL BE REMOVED </a:t>
            </a:r>
          </a:p>
          <a:p>
            <a:pPr algn="ctr"/>
            <a:endParaRPr lang="en-GB" sz="5400" dirty="0">
              <a:solidFill>
                <a:schemeClr val="bg1"/>
              </a:solidFill>
              <a:latin typeface="Futura-Bold" pitchFamily="2" charset="0"/>
            </a:endParaRPr>
          </a:p>
          <a:p>
            <a:pPr algn="ctr"/>
            <a:r>
              <a:rPr lang="en-GB" sz="5400" dirty="0">
                <a:solidFill>
                  <a:schemeClr val="bg1"/>
                </a:solidFill>
                <a:latin typeface="Futura-Bold" pitchFamily="2" charset="0"/>
              </a:rPr>
              <a:t>CAN YOU TELL WHICH ITEMS ARE MISSING?</a:t>
            </a:r>
          </a:p>
          <a:p>
            <a:pPr algn="ctr"/>
            <a:endParaRPr lang="en-GB" sz="5400" dirty="0">
              <a:solidFill>
                <a:schemeClr val="bg1"/>
              </a:solidFill>
              <a:latin typeface="Futura-Bold" pitchFamily="2" charset="0"/>
            </a:endParaRPr>
          </a:p>
          <a:p>
            <a:pPr algn="ctr"/>
            <a:r>
              <a:rPr lang="en-GB" sz="2800" dirty="0">
                <a:solidFill>
                  <a:schemeClr val="bg1"/>
                </a:solidFill>
                <a:latin typeface="Futura-Book" pitchFamily="2" charset="0"/>
              </a:rPr>
              <a:t>(Stay on this screen for 10 seconds)</a:t>
            </a:r>
          </a:p>
        </p:txBody>
      </p:sp>
    </p:spTree>
    <p:extLst>
      <p:ext uri="{BB962C8B-B14F-4D97-AF65-F5344CB8AC3E}">
        <p14:creationId xmlns:p14="http://schemas.microsoft.com/office/powerpoint/2010/main" val="989802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13" name="Picture 12" descr="A close up of a tool&#10;&#10;Description automatically generated">
            <a:extLst>
              <a:ext uri="{FF2B5EF4-FFF2-40B4-BE49-F238E27FC236}">
                <a16:creationId xmlns:a16="http://schemas.microsoft.com/office/drawing/2014/main" id="{8DB66CF7-3BB4-4D9B-9B01-4CA89B09882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882" b="89971" l="5386" r="90955">
                        <a14:foregroundMark x1="12295" y1="53638" x2="7568" y2="54523"/>
                        <a14:foregroundMark x1="6091" y1="54818" x2="5409" y2="54818"/>
                        <a14:foregroundMark x1="88909" y1="54523" x2="90955" y2="54523"/>
                        <a14:backgroundMark x1="44591" y1="63029" x2="55182" y2="61898"/>
                        <a14:backgroundMark x1="55182" y1="61898" x2="55682" y2="61554"/>
                        <a14:backgroundMark x1="46091" y1="60374" x2="52295" y2="60964"/>
                        <a14:backgroundMark x1="11750" y1="60079" x2="22841" y2="61259"/>
                        <a14:backgroundMark x1="22841" y1="61259" x2="28250" y2="60964"/>
                        <a14:backgroundMark x1="28250" y1="60964" x2="28386" y2="60964"/>
                        <a14:backgroundMark x1="15295" y1="59587" x2="26409" y2="60079"/>
                        <a14:backgroundMark x1="26409" y1="60079" x2="37273" y2="59882"/>
                        <a14:backgroundMark x1="37273" y1="59882" x2="42795" y2="60275"/>
                        <a14:backgroundMark x1="42795" y1="60275" x2="48250" y2="60079"/>
                        <a14:backgroundMark x1="48250" y1="60079" x2="58364" y2="61062"/>
                        <a14:backgroundMark x1="83136" y1="59587" x2="90455" y2="60718"/>
                        <a14:backgroundMark x1="7909" y1="56195" x2="10682" y2="58948"/>
                      </a14:backgroundRemoval>
                    </a14:imgEffect>
                  </a14:imgLayer>
                </a14:imgProps>
              </a:ext>
              <a:ext uri="{28A0092B-C50C-407E-A947-70E740481C1C}">
                <a14:useLocalDpi xmlns:a14="http://schemas.microsoft.com/office/drawing/2010/main"/>
              </a:ext>
            </a:extLst>
          </a:blip>
          <a:stretch>
            <a:fillRect/>
          </a:stretch>
        </p:blipFill>
        <p:spPr>
          <a:xfrm>
            <a:off x="4007648" y="-58914"/>
            <a:ext cx="3150227" cy="1456301"/>
          </a:xfrm>
          <a:prstGeom prst="rect">
            <a:avLst/>
          </a:prstGeom>
        </p:spPr>
      </p:pic>
      <p:pic>
        <p:nvPicPr>
          <p:cNvPr id="6" name="Picture 5" descr="A close up of a plastic clock&#10;&#10;Description automatically generated">
            <a:extLst>
              <a:ext uri="{FF2B5EF4-FFF2-40B4-BE49-F238E27FC236}">
                <a16:creationId xmlns:a16="http://schemas.microsoft.com/office/drawing/2014/main" id="{76588438-E36F-4DE3-8A51-3EDA6DFF95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975" y="227552"/>
            <a:ext cx="8737134" cy="6552851"/>
          </a:xfrm>
          <a:prstGeom prst="rect">
            <a:avLst/>
          </a:prstGeom>
        </p:spPr>
      </p:pic>
    </p:spTree>
    <p:extLst>
      <p:ext uri="{BB962C8B-B14F-4D97-AF65-F5344CB8AC3E}">
        <p14:creationId xmlns:p14="http://schemas.microsoft.com/office/powerpoint/2010/main" val="35294272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491953"/>
            <a:ext cx="8703129" cy="1754326"/>
          </a:xfrm>
          <a:prstGeom prst="rect">
            <a:avLst/>
          </a:prstGeom>
          <a:noFill/>
        </p:spPr>
        <p:txBody>
          <a:bodyPr wrap="square" rtlCol="0">
            <a:spAutoFit/>
          </a:bodyPr>
          <a:lstStyle/>
          <a:p>
            <a:pPr algn="ctr"/>
            <a:r>
              <a:rPr lang="en-GB" sz="5400" dirty="0">
                <a:solidFill>
                  <a:schemeClr val="bg1"/>
                </a:solidFill>
                <a:latin typeface="Futura-Bold" pitchFamily="2" charset="0"/>
              </a:rPr>
              <a:t>THESE WERE THE MISSING ITEMS</a:t>
            </a:r>
          </a:p>
        </p:txBody>
      </p:sp>
      <p:pic>
        <p:nvPicPr>
          <p:cNvPr id="3" name="Picture 2" descr="A picture containing accessory, bandage, brick, building&#10;&#10;Description automatically generated">
            <a:extLst>
              <a:ext uri="{FF2B5EF4-FFF2-40B4-BE49-F238E27FC236}">
                <a16:creationId xmlns:a16="http://schemas.microsoft.com/office/drawing/2014/main" id="{8563FAE9-3BF9-427D-BD40-11C431BABD97}"/>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469" b="91975" l="9296" r="90531">
                        <a14:foregroundMark x1="9296" y1="26212" x2="9988" y2="22171"/>
                        <a14:foregroundMark x1="23095" y1="9931" x2="27829" y2="9469"/>
                        <a14:foregroundMark x1="73961" y1="91975" x2="74885" y2="89492"/>
                        <a14:foregroundMark x1="88626" y1="80658" x2="90531" y2="73788"/>
                        <a14:foregroundMark x1="90531" y1="73788" x2="90473" y2="73441"/>
                      </a14:backgroundRemoval>
                    </a14:imgEffect>
                  </a14:imgLayer>
                </a14:imgProps>
              </a:ext>
              <a:ext uri="{28A0092B-C50C-407E-A947-70E740481C1C}">
                <a14:useLocalDpi xmlns:a14="http://schemas.microsoft.com/office/drawing/2010/main"/>
              </a:ext>
            </a:extLst>
          </a:blip>
          <a:stretch>
            <a:fillRect/>
          </a:stretch>
        </p:blipFill>
        <p:spPr>
          <a:xfrm rot="932688">
            <a:off x="4722654" y="2964532"/>
            <a:ext cx="3048755" cy="3048755"/>
          </a:xfrm>
          <a:prstGeom prst="rect">
            <a:avLst/>
          </a:prstGeom>
        </p:spPr>
      </p:pic>
      <p:pic>
        <p:nvPicPr>
          <p:cNvPr id="4" name="Picture 3" descr="A close up of a coin&#10;&#10;Description automatically generated">
            <a:extLst>
              <a:ext uri="{FF2B5EF4-FFF2-40B4-BE49-F238E27FC236}">
                <a16:creationId xmlns:a16="http://schemas.microsoft.com/office/drawing/2014/main" id="{9BBC863F-7EAA-4D8F-A6C4-391EC8D504F1}"/>
              </a:ext>
            </a:extLst>
          </p:cNvPr>
          <p:cNvPicPr>
            <a:picLocks noChangeAspect="1"/>
          </p:cNvPicPr>
          <p:nvPr/>
        </p:nvPicPr>
        <p:blipFill rotWithShape="1">
          <a:blip r:embed="rId4" cstate="hqprint">
            <a:extLst>
              <a:ext uri="{BEBA8EAE-BF5A-486C-A8C5-ECC9F3942E4B}">
                <a14:imgProps xmlns:a14="http://schemas.microsoft.com/office/drawing/2010/main">
                  <a14:imgLayer r:embed="rId5">
                    <a14:imgEffect>
                      <a14:backgroundRemoval t="9287" b="94362" l="9816" r="89571">
                        <a14:foregroundMark x1="10583" y1="45274" x2="10583" y2="54561"/>
                        <a14:foregroundMark x1="37270" y1="91211" x2="62270" y2="92206"/>
                        <a14:foregroundMark x1="60890" y1="94030" x2="43098" y2="94362"/>
                        <a14:foregroundMark x1="43098" y1="94362" x2="43098" y2="94362"/>
                        <a14:foregroundMark x1="42791" y1="9950" x2="57669" y2="9287"/>
                        <a14:foregroundMark x1="88650" y1="60862" x2="89571" y2="42786"/>
                      </a14:backgroundRemoval>
                    </a14:imgEffect>
                  </a14:imgLayer>
                </a14:imgProps>
              </a:ext>
              <a:ext uri="{28A0092B-C50C-407E-A947-70E740481C1C}">
                <a14:useLocalDpi xmlns:a14="http://schemas.microsoft.com/office/drawing/2010/main"/>
              </a:ext>
            </a:extLst>
          </a:blip>
          <a:srcRect/>
          <a:stretch/>
        </p:blipFill>
        <p:spPr>
          <a:xfrm>
            <a:off x="1758462" y="2971416"/>
            <a:ext cx="2968282" cy="2747517"/>
          </a:xfrm>
          <a:prstGeom prst="rect">
            <a:avLst/>
          </a:prstGeom>
        </p:spPr>
      </p:pic>
    </p:spTree>
    <p:extLst>
      <p:ext uri="{BB962C8B-B14F-4D97-AF65-F5344CB8AC3E}">
        <p14:creationId xmlns:p14="http://schemas.microsoft.com/office/powerpoint/2010/main" val="422880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DD465ABC-C68F-47A7-9D2F-CCE90C026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595" y="196093"/>
            <a:ext cx="8752514" cy="6564386"/>
          </a:xfrm>
          <a:prstGeom prst="rect">
            <a:avLst/>
          </a:prstGeom>
        </p:spPr>
      </p:pic>
    </p:spTree>
    <p:extLst>
      <p:ext uri="{BB962C8B-B14F-4D97-AF65-F5344CB8AC3E}">
        <p14:creationId xmlns:p14="http://schemas.microsoft.com/office/powerpoint/2010/main" val="3180145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D9B22B5-B0B2-4938-B160-41DF86DAD562}"/>
              </a:ext>
            </a:extLst>
          </p:cNvPr>
          <p:cNvSpPr txBox="1"/>
          <p:nvPr/>
        </p:nvSpPr>
        <p:spPr>
          <a:xfrm>
            <a:off x="220435" y="1088618"/>
            <a:ext cx="8703129" cy="4524315"/>
          </a:xfrm>
          <a:prstGeom prst="rect">
            <a:avLst/>
          </a:prstGeom>
          <a:noFill/>
        </p:spPr>
        <p:txBody>
          <a:bodyPr wrap="square" rtlCol="0">
            <a:spAutoFit/>
          </a:bodyPr>
          <a:lstStyle/>
          <a:p>
            <a:pPr algn="ctr"/>
            <a:r>
              <a:rPr lang="en-GB" sz="4400" dirty="0">
                <a:solidFill>
                  <a:schemeClr val="bg1"/>
                </a:solidFill>
                <a:latin typeface="Futura-Book" pitchFamily="2" charset="0"/>
              </a:rPr>
              <a:t>2 ITEMS WILL BE REMOVED </a:t>
            </a:r>
          </a:p>
          <a:p>
            <a:pPr algn="ctr"/>
            <a:endParaRPr lang="en-GB" sz="5400" dirty="0">
              <a:solidFill>
                <a:schemeClr val="bg1"/>
              </a:solidFill>
              <a:latin typeface="Futura-Bold" pitchFamily="2" charset="0"/>
            </a:endParaRPr>
          </a:p>
          <a:p>
            <a:pPr algn="ctr"/>
            <a:r>
              <a:rPr lang="en-GB" sz="5400" dirty="0">
                <a:solidFill>
                  <a:schemeClr val="bg1"/>
                </a:solidFill>
                <a:latin typeface="Futura-Bold" pitchFamily="2" charset="0"/>
              </a:rPr>
              <a:t>CAN YOU TELL WHICH ITEMS ARE MISSING?</a:t>
            </a:r>
          </a:p>
          <a:p>
            <a:pPr algn="ctr"/>
            <a:endParaRPr lang="en-GB" sz="5400" dirty="0">
              <a:solidFill>
                <a:schemeClr val="bg1"/>
              </a:solidFill>
              <a:latin typeface="Futura-Bold" pitchFamily="2" charset="0"/>
            </a:endParaRPr>
          </a:p>
          <a:p>
            <a:pPr algn="ctr"/>
            <a:r>
              <a:rPr lang="en-GB" sz="2800" dirty="0">
                <a:solidFill>
                  <a:schemeClr val="bg1"/>
                </a:solidFill>
                <a:latin typeface="Futura-Book" pitchFamily="2" charset="0"/>
              </a:rPr>
              <a:t>(Stay on this screen for 10 seconds)</a:t>
            </a:r>
          </a:p>
        </p:txBody>
      </p:sp>
    </p:spTree>
    <p:extLst>
      <p:ext uri="{BB962C8B-B14F-4D97-AF65-F5344CB8AC3E}">
        <p14:creationId xmlns:p14="http://schemas.microsoft.com/office/powerpoint/2010/main" val="1362657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clock&#10;&#10;Description automatically generated">
            <a:extLst>
              <a:ext uri="{FF2B5EF4-FFF2-40B4-BE49-F238E27FC236}">
                <a16:creationId xmlns:a16="http://schemas.microsoft.com/office/drawing/2014/main" id="{EF0A016F-58A3-43C5-89BB-EBF9EA3941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613" y="125835"/>
            <a:ext cx="8833607" cy="6625205"/>
          </a:xfrm>
          <a:prstGeom prst="rect">
            <a:avLst/>
          </a:prstGeom>
        </p:spPr>
      </p:pic>
    </p:spTree>
    <p:extLst>
      <p:ext uri="{BB962C8B-B14F-4D97-AF65-F5344CB8AC3E}">
        <p14:creationId xmlns:p14="http://schemas.microsoft.com/office/powerpoint/2010/main" val="36682640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491953"/>
            <a:ext cx="8703129" cy="1754326"/>
          </a:xfrm>
          <a:prstGeom prst="rect">
            <a:avLst/>
          </a:prstGeom>
          <a:noFill/>
        </p:spPr>
        <p:txBody>
          <a:bodyPr wrap="square" rtlCol="0">
            <a:spAutoFit/>
          </a:bodyPr>
          <a:lstStyle/>
          <a:p>
            <a:pPr algn="ctr"/>
            <a:r>
              <a:rPr lang="en-GB" sz="5400" dirty="0">
                <a:solidFill>
                  <a:schemeClr val="bg1"/>
                </a:solidFill>
                <a:latin typeface="Futura-Bold" pitchFamily="2" charset="0"/>
              </a:rPr>
              <a:t>THESE WERE THE MISSING ITEMS</a:t>
            </a:r>
          </a:p>
        </p:txBody>
      </p:sp>
      <p:pic>
        <p:nvPicPr>
          <p:cNvPr id="5" name="Picture 4" descr="A close up of a device&#10;&#10;Description automatically generated">
            <a:extLst>
              <a:ext uri="{FF2B5EF4-FFF2-40B4-BE49-F238E27FC236}">
                <a16:creationId xmlns:a16="http://schemas.microsoft.com/office/drawing/2014/main" id="{118A1ED6-E824-410D-BAE5-07BF2648AD36}"/>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916" b="89936" l="8971" r="89961">
                        <a14:foregroundMark x1="10993" y1="49827" x2="10993" y2="49827"/>
                        <a14:foregroundMark x1="9811" y1="49827" x2="13695" y2="50222"/>
                        <a14:foregroundMark x1="8971" y1="47262" x2="25210" y2="48742"/>
                        <a14:foregroundMark x1="79650" y1="52047" x2="87599" y2="50962"/>
                      </a14:backgroundRemoval>
                    </a14:imgEffect>
                  </a14:imgLayer>
                </a14:imgProps>
              </a:ext>
              <a:ext uri="{28A0092B-C50C-407E-A947-70E740481C1C}">
                <a14:useLocalDpi xmlns:a14="http://schemas.microsoft.com/office/drawing/2010/main"/>
              </a:ext>
            </a:extLst>
          </a:blip>
          <a:stretch>
            <a:fillRect/>
          </a:stretch>
        </p:blipFill>
        <p:spPr>
          <a:xfrm rot="7037697">
            <a:off x="3664314" y="3434736"/>
            <a:ext cx="4762653" cy="2192511"/>
          </a:xfrm>
          <a:prstGeom prst="rect">
            <a:avLst/>
          </a:prstGeom>
        </p:spPr>
      </p:pic>
      <p:pic>
        <p:nvPicPr>
          <p:cNvPr id="6" name="Picture 5">
            <a:extLst>
              <a:ext uri="{FF2B5EF4-FFF2-40B4-BE49-F238E27FC236}">
                <a16:creationId xmlns:a16="http://schemas.microsoft.com/office/drawing/2014/main" id="{B7E70073-1C69-400B-ABDA-95C6B9BA5244}"/>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rot="3895797">
            <a:off x="966601" y="2864104"/>
            <a:ext cx="4620936" cy="3080624"/>
          </a:xfrm>
          <a:prstGeom prst="rect">
            <a:avLst/>
          </a:prstGeom>
        </p:spPr>
      </p:pic>
    </p:spTree>
    <p:extLst>
      <p:ext uri="{BB962C8B-B14F-4D97-AF65-F5344CB8AC3E}">
        <p14:creationId xmlns:p14="http://schemas.microsoft.com/office/powerpoint/2010/main" val="22126122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DD465ABC-C68F-47A7-9D2F-CCE90C026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613" y="176170"/>
            <a:ext cx="8800051" cy="6600038"/>
          </a:xfrm>
          <a:prstGeom prst="rect">
            <a:avLst/>
          </a:prstGeom>
        </p:spPr>
      </p:pic>
    </p:spTree>
    <p:extLst>
      <p:ext uri="{BB962C8B-B14F-4D97-AF65-F5344CB8AC3E}">
        <p14:creationId xmlns:p14="http://schemas.microsoft.com/office/powerpoint/2010/main" val="40898790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76D3679-8F1E-4DAB-A718-12FB280EB565}"/>
              </a:ext>
            </a:extLst>
          </p:cNvPr>
          <p:cNvSpPr txBox="1"/>
          <p:nvPr/>
        </p:nvSpPr>
        <p:spPr>
          <a:xfrm>
            <a:off x="220435" y="1088618"/>
            <a:ext cx="8703129" cy="4524315"/>
          </a:xfrm>
          <a:prstGeom prst="rect">
            <a:avLst/>
          </a:prstGeom>
          <a:noFill/>
        </p:spPr>
        <p:txBody>
          <a:bodyPr wrap="square" rtlCol="0">
            <a:spAutoFit/>
          </a:bodyPr>
          <a:lstStyle/>
          <a:p>
            <a:pPr algn="ctr"/>
            <a:r>
              <a:rPr lang="en-GB" sz="4400" dirty="0">
                <a:solidFill>
                  <a:schemeClr val="bg1"/>
                </a:solidFill>
                <a:latin typeface="Futura-Book" pitchFamily="2" charset="0"/>
              </a:rPr>
              <a:t>2 ITEMS WILL BE REMOVED </a:t>
            </a:r>
          </a:p>
          <a:p>
            <a:pPr algn="ctr"/>
            <a:endParaRPr lang="en-GB" sz="5400" dirty="0">
              <a:solidFill>
                <a:schemeClr val="bg1"/>
              </a:solidFill>
              <a:latin typeface="Futura-Bold" pitchFamily="2" charset="0"/>
            </a:endParaRPr>
          </a:p>
          <a:p>
            <a:pPr algn="ctr"/>
            <a:r>
              <a:rPr lang="en-GB" sz="5400" dirty="0">
                <a:solidFill>
                  <a:schemeClr val="bg1"/>
                </a:solidFill>
                <a:latin typeface="Futura-Bold" pitchFamily="2" charset="0"/>
              </a:rPr>
              <a:t>CAN YOU TELL WHICH ITEMS ARE MISSING?</a:t>
            </a:r>
          </a:p>
          <a:p>
            <a:pPr algn="ctr"/>
            <a:endParaRPr lang="en-GB" sz="5400" dirty="0">
              <a:solidFill>
                <a:schemeClr val="bg1"/>
              </a:solidFill>
              <a:latin typeface="Futura-Bold" pitchFamily="2" charset="0"/>
            </a:endParaRPr>
          </a:p>
          <a:p>
            <a:pPr algn="ctr"/>
            <a:r>
              <a:rPr lang="en-GB" sz="2800" dirty="0">
                <a:solidFill>
                  <a:schemeClr val="bg1"/>
                </a:solidFill>
                <a:latin typeface="Futura-Book" pitchFamily="2" charset="0"/>
              </a:rPr>
              <a:t>(Stay on this screen for 10 seconds)</a:t>
            </a:r>
          </a:p>
        </p:txBody>
      </p:sp>
    </p:spTree>
    <p:extLst>
      <p:ext uri="{BB962C8B-B14F-4D97-AF65-F5344CB8AC3E}">
        <p14:creationId xmlns:p14="http://schemas.microsoft.com/office/powerpoint/2010/main" val="33687245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DE58CABD-9100-4E7D-9CEB-1F109C9B1A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613" y="159391"/>
            <a:ext cx="8825219" cy="6618914"/>
          </a:xfrm>
          <a:prstGeom prst="rect">
            <a:avLst/>
          </a:prstGeom>
        </p:spPr>
      </p:pic>
    </p:spTree>
    <p:extLst>
      <p:ext uri="{BB962C8B-B14F-4D97-AF65-F5344CB8AC3E}">
        <p14:creationId xmlns:p14="http://schemas.microsoft.com/office/powerpoint/2010/main" val="20370015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491953"/>
            <a:ext cx="8703129" cy="1754326"/>
          </a:xfrm>
          <a:prstGeom prst="rect">
            <a:avLst/>
          </a:prstGeom>
          <a:noFill/>
        </p:spPr>
        <p:txBody>
          <a:bodyPr wrap="square" rtlCol="0">
            <a:spAutoFit/>
          </a:bodyPr>
          <a:lstStyle/>
          <a:p>
            <a:pPr algn="ctr"/>
            <a:r>
              <a:rPr lang="en-GB" sz="5400" dirty="0">
                <a:solidFill>
                  <a:schemeClr val="bg1"/>
                </a:solidFill>
                <a:latin typeface="Futura-Bold" pitchFamily="2" charset="0"/>
              </a:rPr>
              <a:t>THESE WERE THE MISSING ITEMS</a:t>
            </a:r>
          </a:p>
        </p:txBody>
      </p:sp>
      <p:pic>
        <p:nvPicPr>
          <p:cNvPr id="7" name="Picture 6" descr="A spoon in it&#10;&#10;Description automatically generated">
            <a:extLst>
              <a:ext uri="{FF2B5EF4-FFF2-40B4-BE49-F238E27FC236}">
                <a16:creationId xmlns:a16="http://schemas.microsoft.com/office/drawing/2014/main" id="{7ABFE342-38FE-478A-8CAC-DCB90E69ED7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9968" b="89992" l="9710" r="90802">
                        <a14:foregroundMark x1="10086" y1="50646" x2="9952" y2="46852"/>
                        <a14:foregroundMark x1="9710" y1="45964" x2="17402" y2="39104"/>
                        <a14:foregroundMark x1="89107" y1="47942" x2="90802" y2="47014"/>
                      </a14:backgroundRemoval>
                    </a14:imgEffect>
                  </a14:imgLayer>
                </a14:imgProps>
              </a:ext>
              <a:ext uri="{28A0092B-C50C-407E-A947-70E740481C1C}">
                <a14:useLocalDpi xmlns:a14="http://schemas.microsoft.com/office/drawing/2010/main"/>
              </a:ext>
            </a:extLst>
          </a:blip>
          <a:stretch>
            <a:fillRect/>
          </a:stretch>
        </p:blipFill>
        <p:spPr>
          <a:xfrm rot="2865430">
            <a:off x="782153" y="3037086"/>
            <a:ext cx="4723905" cy="3149269"/>
          </a:xfrm>
          <a:prstGeom prst="rect">
            <a:avLst/>
          </a:prstGeom>
        </p:spPr>
      </p:pic>
      <p:pic>
        <p:nvPicPr>
          <p:cNvPr id="8" name="Picture 2" descr="Juniors Membership Award » Boys Brigade">
            <a:extLst>
              <a:ext uri="{FF2B5EF4-FFF2-40B4-BE49-F238E27FC236}">
                <a16:creationId xmlns:a16="http://schemas.microsoft.com/office/drawing/2014/main" id="{CCAF59A8-A428-4882-A6C5-1F5FEA522DE6}"/>
              </a:ext>
            </a:extLst>
          </p:cNvPr>
          <p:cNvPicPr>
            <a:picLocks noChangeAspect="1" noChangeArrowheads="1"/>
          </p:cNvPicPr>
          <p:nvPr/>
        </p:nvPicPr>
        <p:blipFill rotWithShape="1">
          <a:blip r:embed="rId4" cstate="hqprint">
            <a:clrChange>
              <a:clrFrom>
                <a:srgbClr val="E4E4E4"/>
              </a:clrFrom>
              <a:clrTo>
                <a:srgbClr val="E4E4E4">
                  <a:alpha val="0"/>
                </a:srgbClr>
              </a:clrTo>
            </a:clrChange>
            <a:extLst>
              <a:ext uri="{28A0092B-C50C-407E-A947-70E740481C1C}">
                <a14:useLocalDpi xmlns:a14="http://schemas.microsoft.com/office/drawing/2010/main"/>
              </a:ext>
            </a:extLst>
          </a:blip>
          <a:srcRect/>
          <a:stretch/>
        </p:blipFill>
        <p:spPr bwMode="auto">
          <a:xfrm rot="1119933">
            <a:off x="4679479" y="3891311"/>
            <a:ext cx="3550386" cy="1255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8826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DD465ABC-C68F-47A7-9D2F-CCE90C026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132" y="140516"/>
            <a:ext cx="8716163" cy="6537122"/>
          </a:xfrm>
          <a:prstGeom prst="rect">
            <a:avLst/>
          </a:prstGeom>
        </p:spPr>
      </p:pic>
    </p:spTree>
    <p:extLst>
      <p:ext uri="{BB962C8B-B14F-4D97-AF65-F5344CB8AC3E}">
        <p14:creationId xmlns:p14="http://schemas.microsoft.com/office/powerpoint/2010/main" val="229138521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3BFFD4-2DD8-4DD3-A35C-EAEE8C68E7EC}"/>
              </a:ext>
            </a:extLst>
          </p:cNvPr>
          <p:cNvSpPr txBox="1"/>
          <p:nvPr/>
        </p:nvSpPr>
        <p:spPr>
          <a:xfrm>
            <a:off x="220435" y="1088618"/>
            <a:ext cx="8703129" cy="4524315"/>
          </a:xfrm>
          <a:prstGeom prst="rect">
            <a:avLst/>
          </a:prstGeom>
          <a:noFill/>
        </p:spPr>
        <p:txBody>
          <a:bodyPr wrap="square" rtlCol="0">
            <a:spAutoFit/>
          </a:bodyPr>
          <a:lstStyle/>
          <a:p>
            <a:pPr algn="ctr"/>
            <a:r>
              <a:rPr lang="en-GB" sz="4400" dirty="0">
                <a:solidFill>
                  <a:schemeClr val="bg1"/>
                </a:solidFill>
                <a:latin typeface="Futura-Book" pitchFamily="2" charset="0"/>
              </a:rPr>
              <a:t>2 ITEMS WILL BE REMOVED </a:t>
            </a:r>
          </a:p>
          <a:p>
            <a:pPr algn="ctr"/>
            <a:endParaRPr lang="en-GB" sz="5400" dirty="0">
              <a:solidFill>
                <a:schemeClr val="bg1"/>
              </a:solidFill>
              <a:latin typeface="Futura-Bold" pitchFamily="2" charset="0"/>
            </a:endParaRPr>
          </a:p>
          <a:p>
            <a:pPr algn="ctr"/>
            <a:r>
              <a:rPr lang="en-GB" sz="5400" dirty="0">
                <a:solidFill>
                  <a:schemeClr val="bg1"/>
                </a:solidFill>
                <a:latin typeface="Futura-Bold" pitchFamily="2" charset="0"/>
              </a:rPr>
              <a:t>CAN YOU TELL WHICH ITEMS ARE MISSING?</a:t>
            </a:r>
          </a:p>
          <a:p>
            <a:pPr algn="ctr"/>
            <a:endParaRPr lang="en-GB" sz="5400" dirty="0">
              <a:solidFill>
                <a:schemeClr val="bg1"/>
              </a:solidFill>
              <a:latin typeface="Futura-Bold" pitchFamily="2" charset="0"/>
            </a:endParaRPr>
          </a:p>
          <a:p>
            <a:pPr algn="ctr"/>
            <a:r>
              <a:rPr lang="en-GB" sz="2800" dirty="0">
                <a:solidFill>
                  <a:schemeClr val="bg1"/>
                </a:solidFill>
                <a:latin typeface="Futura-Book" pitchFamily="2" charset="0"/>
              </a:rPr>
              <a:t>(Stay on this screen for 10 seconds)</a:t>
            </a:r>
          </a:p>
        </p:txBody>
      </p:sp>
    </p:spTree>
    <p:extLst>
      <p:ext uri="{BB962C8B-B14F-4D97-AF65-F5344CB8AC3E}">
        <p14:creationId xmlns:p14="http://schemas.microsoft.com/office/powerpoint/2010/main" val="6092666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3D8A8EBD-EDB0-44A4-A495-4EA8A1DFC2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317" y="203433"/>
            <a:ext cx="8646253" cy="6484690"/>
          </a:xfrm>
          <a:prstGeom prst="rect">
            <a:avLst/>
          </a:prstGeom>
        </p:spPr>
      </p:pic>
    </p:spTree>
    <p:extLst>
      <p:ext uri="{BB962C8B-B14F-4D97-AF65-F5344CB8AC3E}">
        <p14:creationId xmlns:p14="http://schemas.microsoft.com/office/powerpoint/2010/main" val="3500521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491953"/>
            <a:ext cx="8703129" cy="1754326"/>
          </a:xfrm>
          <a:prstGeom prst="rect">
            <a:avLst/>
          </a:prstGeom>
          <a:noFill/>
        </p:spPr>
        <p:txBody>
          <a:bodyPr wrap="square" rtlCol="0">
            <a:spAutoFit/>
          </a:bodyPr>
          <a:lstStyle/>
          <a:p>
            <a:pPr algn="ctr"/>
            <a:r>
              <a:rPr lang="en-GB" sz="5400" dirty="0">
                <a:solidFill>
                  <a:schemeClr val="bg1"/>
                </a:solidFill>
                <a:latin typeface="Futura-Bold" pitchFamily="2" charset="0"/>
              </a:rPr>
              <a:t>THESE WERE THE MISSING ITEMS</a:t>
            </a:r>
          </a:p>
        </p:txBody>
      </p:sp>
      <p:pic>
        <p:nvPicPr>
          <p:cNvPr id="5" name="Picture 4" descr="A close up of a red apple&#10;&#10;Description automatically generated">
            <a:extLst>
              <a:ext uri="{FF2B5EF4-FFF2-40B4-BE49-F238E27FC236}">
                <a16:creationId xmlns:a16="http://schemas.microsoft.com/office/drawing/2014/main" id="{9B453F37-BA83-4956-A5C0-241389F126CE}"/>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1271587" y="2600257"/>
            <a:ext cx="3722443" cy="3722443"/>
          </a:xfrm>
          <a:prstGeom prst="rect">
            <a:avLst/>
          </a:prstGeom>
        </p:spPr>
      </p:pic>
      <p:pic>
        <p:nvPicPr>
          <p:cNvPr id="6" name="Picture 5" descr="A close up of ware&#10;&#10;Description automatically generated">
            <a:extLst>
              <a:ext uri="{FF2B5EF4-FFF2-40B4-BE49-F238E27FC236}">
                <a16:creationId xmlns:a16="http://schemas.microsoft.com/office/drawing/2014/main" id="{4E88C02E-960F-46A6-A051-382DBB3A5A69}"/>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rot="1027634">
            <a:off x="5148639" y="2735861"/>
            <a:ext cx="2265831" cy="3451234"/>
          </a:xfrm>
          <a:prstGeom prst="rect">
            <a:avLst/>
          </a:prstGeom>
        </p:spPr>
      </p:pic>
    </p:spTree>
    <p:extLst>
      <p:ext uri="{BB962C8B-B14F-4D97-AF65-F5344CB8AC3E}">
        <p14:creationId xmlns:p14="http://schemas.microsoft.com/office/powerpoint/2010/main" val="20282999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0" y="2237910"/>
            <a:ext cx="8703129" cy="1754326"/>
          </a:xfrm>
          <a:prstGeom prst="rect">
            <a:avLst/>
          </a:prstGeom>
          <a:noFill/>
        </p:spPr>
        <p:txBody>
          <a:bodyPr wrap="square" rtlCol="0">
            <a:spAutoFit/>
          </a:bodyPr>
          <a:lstStyle/>
          <a:p>
            <a:pPr algn="ctr"/>
            <a:r>
              <a:rPr lang="en-GB" sz="5400" dirty="0">
                <a:solidFill>
                  <a:schemeClr val="bg1"/>
                </a:solidFill>
                <a:latin typeface="Futura-Bold" pitchFamily="2" charset="0"/>
              </a:rPr>
              <a:t>One final look</a:t>
            </a:r>
            <a:br>
              <a:rPr lang="en-GB" sz="5400" dirty="0">
                <a:solidFill>
                  <a:schemeClr val="bg1"/>
                </a:solidFill>
                <a:latin typeface="Futura-Bold" pitchFamily="2" charset="0"/>
              </a:rPr>
            </a:br>
            <a:r>
              <a:rPr lang="en-GB" sz="5400" dirty="0">
                <a:solidFill>
                  <a:schemeClr val="bg1"/>
                </a:solidFill>
                <a:latin typeface="Futura-Bold" pitchFamily="2" charset="0"/>
              </a:rPr>
              <a:t>at the tray . . .</a:t>
            </a:r>
          </a:p>
        </p:txBody>
      </p:sp>
    </p:spTree>
    <p:extLst>
      <p:ext uri="{BB962C8B-B14F-4D97-AF65-F5344CB8AC3E}">
        <p14:creationId xmlns:p14="http://schemas.microsoft.com/office/powerpoint/2010/main" val="13050083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pic>
        <p:nvPicPr>
          <p:cNvPr id="6" name="Picture 5" descr="A close up of a plastic clock&#10;&#10;Description automatically generated">
            <a:extLst>
              <a:ext uri="{FF2B5EF4-FFF2-40B4-BE49-F238E27FC236}">
                <a16:creationId xmlns:a16="http://schemas.microsoft.com/office/drawing/2014/main" id="{DD465ABC-C68F-47A7-9D2F-CCE90C026C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669" y="182460"/>
            <a:ext cx="8657439" cy="6493079"/>
          </a:xfrm>
          <a:prstGeom prst="rect">
            <a:avLst/>
          </a:prstGeom>
        </p:spPr>
      </p:pic>
    </p:spTree>
    <p:extLst>
      <p:ext uri="{BB962C8B-B14F-4D97-AF65-F5344CB8AC3E}">
        <p14:creationId xmlns:p14="http://schemas.microsoft.com/office/powerpoint/2010/main" val="11947866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220435" y="1071840"/>
            <a:ext cx="8703129" cy="4247317"/>
          </a:xfrm>
          <a:prstGeom prst="rect">
            <a:avLst/>
          </a:prstGeom>
          <a:noFill/>
        </p:spPr>
        <p:txBody>
          <a:bodyPr wrap="square" rtlCol="0">
            <a:spAutoFit/>
          </a:bodyPr>
          <a:lstStyle/>
          <a:p>
            <a:pPr algn="ctr"/>
            <a:endParaRPr lang="en-GB" sz="5400" dirty="0">
              <a:solidFill>
                <a:schemeClr val="bg1"/>
              </a:solidFill>
              <a:latin typeface="Futura-Bold" pitchFamily="2" charset="0"/>
            </a:endParaRPr>
          </a:p>
          <a:p>
            <a:pPr algn="ctr"/>
            <a:r>
              <a:rPr lang="en-GB" sz="5400" dirty="0">
                <a:solidFill>
                  <a:schemeClr val="bg1"/>
                </a:solidFill>
                <a:latin typeface="Futura-Bold" pitchFamily="2" charset="0"/>
              </a:rPr>
              <a:t>CAN YOU REMEMBER ALL 20 OBJECTS ON THE TRAY?</a:t>
            </a:r>
          </a:p>
          <a:p>
            <a:pPr algn="ctr"/>
            <a:endParaRPr lang="en-GB" sz="5400" dirty="0">
              <a:solidFill>
                <a:schemeClr val="bg1"/>
              </a:solidFill>
              <a:latin typeface="Futura-Bold" pitchFamily="2" charset="0"/>
            </a:endParaRPr>
          </a:p>
        </p:txBody>
      </p:sp>
    </p:spTree>
    <p:extLst>
      <p:ext uri="{BB962C8B-B14F-4D97-AF65-F5344CB8AC3E}">
        <p14:creationId xmlns:p14="http://schemas.microsoft.com/office/powerpoint/2010/main" val="22269091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D395A"/>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2F02D1D1-4C2C-4559-91FF-99DD1046F784}"/>
              </a:ext>
            </a:extLst>
          </p:cNvPr>
          <p:cNvSpPr txBox="1"/>
          <p:nvPr/>
        </p:nvSpPr>
        <p:spPr>
          <a:xfrm>
            <a:off x="611945" y="920621"/>
            <a:ext cx="7920111" cy="5016758"/>
          </a:xfrm>
          <a:prstGeom prst="rect">
            <a:avLst/>
          </a:prstGeom>
          <a:noFill/>
        </p:spPr>
        <p:txBody>
          <a:bodyPr wrap="square" numCol="2" rtlCol="0">
            <a:spAutoFit/>
          </a:bodyPr>
          <a:lstStyle/>
          <a:p>
            <a:pPr marL="514350" indent="-514350">
              <a:buAutoNum type="arabicPeriod"/>
            </a:pPr>
            <a:r>
              <a:rPr lang="en-GB" sz="3200" dirty="0">
                <a:solidFill>
                  <a:schemeClr val="bg1"/>
                </a:solidFill>
                <a:latin typeface="Futura-Bold" pitchFamily="2" charset="0"/>
              </a:rPr>
              <a:t>Pen</a:t>
            </a:r>
          </a:p>
          <a:p>
            <a:pPr marL="514350" indent="-514350">
              <a:buAutoNum type="arabicPeriod"/>
            </a:pPr>
            <a:r>
              <a:rPr lang="en-GB" sz="3200" dirty="0">
                <a:solidFill>
                  <a:schemeClr val="bg1"/>
                </a:solidFill>
                <a:latin typeface="Futura-Bold" pitchFamily="2" charset="0"/>
              </a:rPr>
              <a:t>Pencil</a:t>
            </a:r>
          </a:p>
          <a:p>
            <a:pPr marL="514350" indent="-514350">
              <a:buAutoNum type="arabicPeriod"/>
            </a:pPr>
            <a:r>
              <a:rPr lang="en-GB" sz="3200" dirty="0">
                <a:solidFill>
                  <a:schemeClr val="bg1"/>
                </a:solidFill>
                <a:latin typeface="Futura-Bold" pitchFamily="2" charset="0"/>
              </a:rPr>
              <a:t>Paintbrush</a:t>
            </a:r>
          </a:p>
          <a:p>
            <a:pPr marL="514350" indent="-514350">
              <a:buAutoNum type="arabicPeriod"/>
            </a:pPr>
            <a:r>
              <a:rPr lang="en-GB" sz="3200" dirty="0">
                <a:solidFill>
                  <a:schemeClr val="bg1"/>
                </a:solidFill>
                <a:latin typeface="Futura-Bold" pitchFamily="2" charset="0"/>
              </a:rPr>
              <a:t>Apple</a:t>
            </a:r>
          </a:p>
          <a:p>
            <a:pPr marL="514350" indent="-514350">
              <a:buAutoNum type="arabicPeriod"/>
            </a:pPr>
            <a:r>
              <a:rPr lang="en-GB" sz="3200" dirty="0">
                <a:solidFill>
                  <a:schemeClr val="bg1"/>
                </a:solidFill>
                <a:latin typeface="Futura-Bold" pitchFamily="2" charset="0"/>
              </a:rPr>
              <a:t>Key</a:t>
            </a:r>
          </a:p>
          <a:p>
            <a:pPr marL="514350" indent="-514350">
              <a:buAutoNum type="arabicPeriod"/>
            </a:pPr>
            <a:r>
              <a:rPr lang="en-GB" sz="3200" dirty="0">
                <a:solidFill>
                  <a:schemeClr val="bg1"/>
                </a:solidFill>
                <a:latin typeface="Futura-Bold" pitchFamily="2" charset="0"/>
              </a:rPr>
              <a:t>Highlighter</a:t>
            </a:r>
          </a:p>
          <a:p>
            <a:pPr marL="514350" indent="-514350">
              <a:buAutoNum type="arabicPeriod"/>
            </a:pPr>
            <a:r>
              <a:rPr lang="en-GB" sz="3200" dirty="0">
                <a:solidFill>
                  <a:schemeClr val="bg1"/>
                </a:solidFill>
                <a:latin typeface="Futura-Bold" pitchFamily="2" charset="0"/>
              </a:rPr>
              <a:t>Spoon</a:t>
            </a:r>
          </a:p>
          <a:p>
            <a:pPr marL="514350" indent="-514350">
              <a:buAutoNum type="arabicPeriod"/>
            </a:pPr>
            <a:r>
              <a:rPr lang="en-GB" sz="3200" dirty="0">
                <a:solidFill>
                  <a:schemeClr val="bg1"/>
                </a:solidFill>
                <a:latin typeface="Futura-Bold" pitchFamily="2" charset="0"/>
              </a:rPr>
              <a:t>Sweet</a:t>
            </a:r>
          </a:p>
          <a:p>
            <a:pPr marL="514350" indent="-514350">
              <a:buAutoNum type="arabicPeriod"/>
            </a:pPr>
            <a:r>
              <a:rPr lang="en-GB" sz="3200" dirty="0">
                <a:solidFill>
                  <a:schemeClr val="bg1"/>
                </a:solidFill>
                <a:latin typeface="Futura-Bold" pitchFamily="2" charset="0"/>
              </a:rPr>
              <a:t>Lightbulb</a:t>
            </a:r>
          </a:p>
          <a:p>
            <a:pPr marL="514350" indent="-514350">
              <a:buAutoNum type="arabicPeriod"/>
            </a:pPr>
            <a:r>
              <a:rPr lang="en-GB" sz="3200" dirty="0">
                <a:solidFill>
                  <a:schemeClr val="bg1"/>
                </a:solidFill>
                <a:latin typeface="Futura-Bold" pitchFamily="2" charset="0"/>
              </a:rPr>
              <a:t> £2 Coin</a:t>
            </a:r>
          </a:p>
          <a:p>
            <a:pPr marL="514350" indent="-514350">
              <a:buAutoNum type="arabicPeriod"/>
            </a:pPr>
            <a:r>
              <a:rPr lang="en-GB" sz="3200" dirty="0">
                <a:solidFill>
                  <a:schemeClr val="bg1"/>
                </a:solidFill>
                <a:latin typeface="Futura-Bold" pitchFamily="2" charset="0"/>
              </a:rPr>
              <a:t> Peg</a:t>
            </a:r>
          </a:p>
          <a:p>
            <a:pPr marL="514350" indent="-514350">
              <a:buAutoNum type="arabicPeriod"/>
            </a:pPr>
            <a:r>
              <a:rPr lang="en-GB" sz="3200" dirty="0">
                <a:solidFill>
                  <a:schemeClr val="bg1"/>
                </a:solidFill>
                <a:latin typeface="Futura-Bold" pitchFamily="2" charset="0"/>
              </a:rPr>
              <a:t> Screwdriver</a:t>
            </a:r>
          </a:p>
          <a:p>
            <a:pPr marL="514350" indent="-514350">
              <a:buAutoNum type="arabicPeriod"/>
            </a:pPr>
            <a:r>
              <a:rPr lang="en-GB" sz="3200" dirty="0">
                <a:solidFill>
                  <a:schemeClr val="bg1"/>
                </a:solidFill>
                <a:latin typeface="Futura-Bold" pitchFamily="2" charset="0"/>
              </a:rPr>
              <a:t> Battery</a:t>
            </a:r>
          </a:p>
          <a:p>
            <a:pPr marL="514350" indent="-514350">
              <a:buAutoNum type="arabicPeriod"/>
            </a:pPr>
            <a:r>
              <a:rPr lang="en-GB" sz="3200" dirty="0">
                <a:solidFill>
                  <a:schemeClr val="bg1"/>
                </a:solidFill>
                <a:latin typeface="Futura-Bold" pitchFamily="2" charset="0"/>
              </a:rPr>
              <a:t> Plaster</a:t>
            </a:r>
          </a:p>
          <a:p>
            <a:pPr marL="514350" indent="-514350">
              <a:buAutoNum type="arabicPeriod"/>
            </a:pPr>
            <a:r>
              <a:rPr lang="en-GB" sz="3200" dirty="0">
                <a:solidFill>
                  <a:schemeClr val="bg1"/>
                </a:solidFill>
                <a:latin typeface="Futura-Bold" pitchFamily="2" charset="0"/>
              </a:rPr>
              <a:t> 1p Coin</a:t>
            </a:r>
          </a:p>
          <a:p>
            <a:pPr marL="514350" indent="-514350">
              <a:buAutoNum type="arabicPeriod"/>
            </a:pPr>
            <a:r>
              <a:rPr lang="en-GB" sz="3200" dirty="0">
                <a:solidFill>
                  <a:schemeClr val="bg1"/>
                </a:solidFill>
                <a:latin typeface="Futura-Bold" pitchFamily="2" charset="0"/>
              </a:rPr>
              <a:t> Clock</a:t>
            </a:r>
          </a:p>
          <a:p>
            <a:pPr marL="514350" indent="-514350">
              <a:buAutoNum type="arabicPeriod"/>
            </a:pPr>
            <a:r>
              <a:rPr lang="en-GB" sz="3200" dirty="0">
                <a:solidFill>
                  <a:schemeClr val="bg1"/>
                </a:solidFill>
                <a:latin typeface="Futura-Bold" pitchFamily="2" charset="0"/>
              </a:rPr>
              <a:t> Juniors Badge</a:t>
            </a:r>
          </a:p>
          <a:p>
            <a:pPr marL="514350" indent="-514350">
              <a:buAutoNum type="arabicPeriod"/>
            </a:pPr>
            <a:r>
              <a:rPr lang="en-GB" sz="3200" dirty="0">
                <a:solidFill>
                  <a:schemeClr val="bg1"/>
                </a:solidFill>
                <a:latin typeface="Futura-Bold" pitchFamily="2" charset="0"/>
              </a:rPr>
              <a:t> Scissors</a:t>
            </a:r>
          </a:p>
          <a:p>
            <a:pPr marL="514350" indent="-514350">
              <a:buAutoNum type="arabicPeriod"/>
            </a:pPr>
            <a:r>
              <a:rPr lang="en-GB" sz="3200" dirty="0">
                <a:solidFill>
                  <a:schemeClr val="bg1"/>
                </a:solidFill>
                <a:latin typeface="Futura-Bold" pitchFamily="2" charset="0"/>
              </a:rPr>
              <a:t> Screw</a:t>
            </a:r>
          </a:p>
          <a:p>
            <a:pPr marL="514350" indent="-514350">
              <a:buAutoNum type="arabicPeriod"/>
            </a:pPr>
            <a:r>
              <a:rPr lang="en-GB" sz="3200" dirty="0">
                <a:solidFill>
                  <a:schemeClr val="bg1"/>
                </a:solidFill>
                <a:latin typeface="Futura-Bold" pitchFamily="2" charset="0"/>
              </a:rPr>
              <a:t> Rubber</a:t>
            </a:r>
          </a:p>
        </p:txBody>
      </p:sp>
    </p:spTree>
    <p:extLst>
      <p:ext uri="{BB962C8B-B14F-4D97-AF65-F5344CB8AC3E}">
        <p14:creationId xmlns:p14="http://schemas.microsoft.com/office/powerpoint/2010/main" val="37929872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6125739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This week’s challenge . . .</a:t>
            </a:r>
          </a:p>
        </p:txBody>
      </p:sp>
      <p:pic>
        <p:nvPicPr>
          <p:cNvPr id="7" name="Picture 6" descr="A picture containing night sky&#10;&#10;Description automatically generated">
            <a:extLst>
              <a:ext uri="{FF2B5EF4-FFF2-40B4-BE49-F238E27FC236}">
                <a16:creationId xmlns:a16="http://schemas.microsoft.com/office/drawing/2014/main" id="{E0A19F16-EC7A-475B-9E73-E15FB24B49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E4B1F362-54A1-4D10-8B80-FB553F0F801B}"/>
              </a:ext>
            </a:extLst>
          </p:cNvPr>
          <p:cNvPicPr>
            <a:picLocks noChangeAspect="1"/>
          </p:cNvPicPr>
          <p:nvPr/>
        </p:nvPicPr>
        <p:blipFill>
          <a:blip r:embed="rId3"/>
          <a:stretch>
            <a:fillRect/>
          </a:stretch>
        </p:blipFill>
        <p:spPr>
          <a:xfrm>
            <a:off x="1500187" y="2431872"/>
            <a:ext cx="6143625" cy="4286250"/>
          </a:xfrm>
          <a:prstGeom prst="rect">
            <a:avLst/>
          </a:prstGeom>
        </p:spPr>
      </p:pic>
    </p:spTree>
    <p:extLst>
      <p:ext uri="{BB962C8B-B14F-4D97-AF65-F5344CB8AC3E}">
        <p14:creationId xmlns:p14="http://schemas.microsoft.com/office/powerpoint/2010/main" val="28560277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7A418AB-41FA-4690-891B-8B903078F81D}"/>
              </a:ext>
            </a:extLst>
          </p:cNvPr>
          <p:cNvSpPr txBox="1">
            <a:spLocks/>
          </p:cNvSpPr>
          <p:nvPr/>
        </p:nvSpPr>
        <p:spPr>
          <a:xfrm>
            <a:off x="766564" y="1199575"/>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4000" dirty="0">
                <a:solidFill>
                  <a:srgbClr val="2D395A"/>
                </a:solidFill>
                <a:latin typeface="Futura-Bold" pitchFamily="2" charset="0"/>
              </a:rPr>
              <a:t>Next week . . .</a:t>
            </a:r>
          </a:p>
        </p:txBody>
      </p:sp>
      <p:pic>
        <p:nvPicPr>
          <p:cNvPr id="8" name="Picture 7" descr="A picture containing night sky&#10;&#10;Description automatically generated">
            <a:extLst>
              <a:ext uri="{FF2B5EF4-FFF2-40B4-BE49-F238E27FC236}">
                <a16:creationId xmlns:a16="http://schemas.microsoft.com/office/drawing/2014/main" id="{230D246E-8D5F-47C6-91FB-B0DE32BBC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4000" cy="1232297"/>
          </a:xfrm>
          <a:prstGeom prst="rect">
            <a:avLst/>
          </a:prstGeom>
        </p:spPr>
      </p:pic>
      <p:pic>
        <p:nvPicPr>
          <p:cNvPr id="3" name="Picture 2">
            <a:extLst>
              <a:ext uri="{FF2B5EF4-FFF2-40B4-BE49-F238E27FC236}">
                <a16:creationId xmlns:a16="http://schemas.microsoft.com/office/drawing/2014/main" id="{5AF66377-39E3-40E3-9919-2FF37479211B}"/>
              </a:ext>
            </a:extLst>
          </p:cNvPr>
          <p:cNvPicPr>
            <a:picLocks noChangeAspect="1"/>
          </p:cNvPicPr>
          <p:nvPr/>
        </p:nvPicPr>
        <p:blipFill>
          <a:blip r:embed="rId3"/>
          <a:stretch>
            <a:fillRect/>
          </a:stretch>
        </p:blipFill>
        <p:spPr>
          <a:xfrm>
            <a:off x="1581150" y="2431872"/>
            <a:ext cx="5981700" cy="4181475"/>
          </a:xfrm>
          <a:prstGeom prst="rect">
            <a:avLst/>
          </a:prstGeom>
        </p:spPr>
      </p:pic>
      <p:sp>
        <p:nvSpPr>
          <p:cNvPr id="6" name="Title 1">
            <a:extLst>
              <a:ext uri="{FF2B5EF4-FFF2-40B4-BE49-F238E27FC236}">
                <a16:creationId xmlns:a16="http://schemas.microsoft.com/office/drawing/2014/main" id="{C2FC9154-5D8C-4886-B38E-C71341CDAC5D}"/>
              </a:ext>
            </a:extLst>
          </p:cNvPr>
          <p:cNvSpPr txBox="1">
            <a:spLocks/>
          </p:cNvSpPr>
          <p:nvPr/>
        </p:nvSpPr>
        <p:spPr>
          <a:xfrm>
            <a:off x="347116" y="2485382"/>
            <a:ext cx="803032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400" dirty="0">
                <a:solidFill>
                  <a:srgbClr val="2D395A"/>
                </a:solidFill>
                <a:latin typeface="Futura-Bold" pitchFamily="2" charset="0"/>
              </a:rPr>
              <a:t>SUPERHEROES</a:t>
            </a:r>
          </a:p>
        </p:txBody>
      </p:sp>
    </p:spTree>
    <p:extLst>
      <p:ext uri="{BB962C8B-B14F-4D97-AF65-F5344CB8AC3E}">
        <p14:creationId xmlns:p14="http://schemas.microsoft.com/office/powerpoint/2010/main" val="7473640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picture containing text, sign&#10;&#10;Description automatically generated">
            <a:extLst>
              <a:ext uri="{FF2B5EF4-FFF2-40B4-BE49-F238E27FC236}">
                <a16:creationId xmlns:a16="http://schemas.microsoft.com/office/drawing/2014/main" id="{F7A2178A-6501-4294-B1BF-86F7277516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41838748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269108C95A90340A92A99B1FB545C31" ma:contentTypeVersion="12" ma:contentTypeDescription="Create a new document." ma:contentTypeScope="" ma:versionID="2467986ba7a2a4e4f1d01ec5a547350e">
  <xsd:schema xmlns:xsd="http://www.w3.org/2001/XMLSchema" xmlns:xs="http://www.w3.org/2001/XMLSchema" xmlns:p="http://schemas.microsoft.com/office/2006/metadata/properties" xmlns:ns2="1882bf16-55f3-411b-b6d1-84df8e4c00b7" xmlns:ns3="d656bd3d-142a-4ec1-be80-c131dd2f7887" targetNamespace="http://schemas.microsoft.com/office/2006/metadata/properties" ma:root="true" ma:fieldsID="d04a195931766417e3d8bbb7c2a16572" ns2:_="" ns3:_="">
    <xsd:import namespace="1882bf16-55f3-411b-b6d1-84df8e4c00b7"/>
    <xsd:import namespace="d656bd3d-142a-4ec1-be80-c131dd2f7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82bf16-55f3-411b-b6d1-84df8e4c00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656bd3d-142a-4ec1-be80-c131dd2f788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AE0A26-0BDD-41A1-B713-29006D7D47B7}">
  <ds:schemaRefs>
    <ds:schemaRef ds:uri="http://schemas.microsoft.com/sharepoint/v3/contenttype/forms"/>
  </ds:schemaRefs>
</ds:datastoreItem>
</file>

<file path=customXml/itemProps2.xml><?xml version="1.0" encoding="utf-8"?>
<ds:datastoreItem xmlns:ds="http://schemas.openxmlformats.org/officeDocument/2006/customXml" ds:itemID="{AE0EE2E1-BC0E-4125-93AF-DB6E228D0BE4}">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47E2A4D8-9E2A-4A7A-9CCF-A22C00268402}"/>
</file>

<file path=docProps/app.xml><?xml version="1.0" encoding="utf-8"?>
<Properties xmlns="http://schemas.openxmlformats.org/officeDocument/2006/extended-properties" xmlns:vt="http://schemas.openxmlformats.org/officeDocument/2006/docPropsVTypes">
  <Template>Office Theme</Template>
  <TotalTime>4177</TotalTime>
  <Words>491</Words>
  <Application>Microsoft Office PowerPoint</Application>
  <PresentationFormat>On-screen Show (4:3)</PresentationFormat>
  <Paragraphs>74</Paragraphs>
  <Slides>67</Slides>
  <Notes>0</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0</vt:i4>
      </vt:variant>
      <vt:variant>
        <vt:lpstr>Slide Titles</vt:lpstr>
      </vt:variant>
      <vt:variant>
        <vt:i4>67</vt:i4>
      </vt:variant>
    </vt:vector>
  </HeadingPairs>
  <TitlesOfParts>
    <vt:vector size="73" baseType="lpstr">
      <vt:lpstr>Arial</vt:lpstr>
      <vt:lpstr>Calibri</vt:lpstr>
      <vt:lpstr>Calibri Light</vt:lpstr>
      <vt:lpstr>Futura-Bold</vt:lpstr>
      <vt:lpstr>Futura-Book</vt:lpstr>
      <vt:lpstr>Office Theme</vt:lpstr>
      <vt:lpstr>PowerPoint Presentation</vt:lpstr>
      <vt:lpstr>PowerPoint Presentation</vt:lpstr>
      <vt:lpstr>PowerPoint Presentation</vt:lpstr>
      <vt:lpstr>PowerPoint Presentation</vt:lpstr>
      <vt:lpstr>#BBatHOME Points 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Norman</dc:creator>
  <cp:lastModifiedBy>Joe Harrison</cp:lastModifiedBy>
  <cp:revision>59</cp:revision>
  <cp:lastPrinted>2020-07-14T15:34:19Z</cp:lastPrinted>
  <dcterms:created xsi:type="dcterms:W3CDTF">2020-05-21T08:45:58Z</dcterms:created>
  <dcterms:modified xsi:type="dcterms:W3CDTF">2021-02-05T16:06:57Z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0x0101007269108C95A90340A92A99B1FB545C31</vt:lpwstr>
  </property>
</Properties>
</file>